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62"/>
  </p:notesMasterIdLst>
  <p:handoutMasterIdLst>
    <p:handoutMasterId r:id="rId63"/>
  </p:handoutMasterIdLst>
  <p:sldIdLst>
    <p:sldId id="319" r:id="rId2"/>
    <p:sldId id="320" r:id="rId3"/>
    <p:sldId id="321" r:id="rId4"/>
    <p:sldId id="322" r:id="rId5"/>
    <p:sldId id="323" r:id="rId6"/>
    <p:sldId id="394" r:id="rId7"/>
    <p:sldId id="324" r:id="rId8"/>
    <p:sldId id="325" r:id="rId9"/>
    <p:sldId id="326" r:id="rId10"/>
    <p:sldId id="327" r:id="rId11"/>
    <p:sldId id="331" r:id="rId12"/>
    <p:sldId id="332" r:id="rId13"/>
    <p:sldId id="333" r:id="rId14"/>
    <p:sldId id="335" r:id="rId15"/>
    <p:sldId id="336" r:id="rId16"/>
    <p:sldId id="337" r:id="rId17"/>
    <p:sldId id="378" r:id="rId18"/>
    <p:sldId id="338" r:id="rId19"/>
    <p:sldId id="339" r:id="rId20"/>
    <p:sldId id="340" r:id="rId21"/>
    <p:sldId id="345" r:id="rId22"/>
    <p:sldId id="391" r:id="rId23"/>
    <p:sldId id="346" r:id="rId24"/>
    <p:sldId id="347" r:id="rId25"/>
    <p:sldId id="376" r:id="rId26"/>
    <p:sldId id="393" r:id="rId27"/>
    <p:sldId id="349" r:id="rId28"/>
    <p:sldId id="374" r:id="rId29"/>
    <p:sldId id="341" r:id="rId30"/>
    <p:sldId id="350" r:id="rId31"/>
    <p:sldId id="353" r:id="rId32"/>
    <p:sldId id="351" r:id="rId33"/>
    <p:sldId id="352" r:id="rId34"/>
    <p:sldId id="356" r:id="rId35"/>
    <p:sldId id="379" r:id="rId36"/>
    <p:sldId id="377" r:id="rId37"/>
    <p:sldId id="343" r:id="rId38"/>
    <p:sldId id="342" r:id="rId39"/>
    <p:sldId id="354" r:id="rId40"/>
    <p:sldId id="358" r:id="rId41"/>
    <p:sldId id="357" r:id="rId42"/>
    <p:sldId id="368" r:id="rId43"/>
    <p:sldId id="385" r:id="rId44"/>
    <p:sldId id="387" r:id="rId45"/>
    <p:sldId id="388" r:id="rId46"/>
    <p:sldId id="386" r:id="rId47"/>
    <p:sldId id="365" r:id="rId48"/>
    <p:sldId id="389" r:id="rId49"/>
    <p:sldId id="383" r:id="rId50"/>
    <p:sldId id="364" r:id="rId51"/>
    <p:sldId id="369" r:id="rId52"/>
    <p:sldId id="361" r:id="rId53"/>
    <p:sldId id="373" r:id="rId54"/>
    <p:sldId id="362" r:id="rId55"/>
    <p:sldId id="363" r:id="rId56"/>
    <p:sldId id="396" r:id="rId57"/>
    <p:sldId id="366" r:id="rId58"/>
    <p:sldId id="367" r:id="rId59"/>
    <p:sldId id="380" r:id="rId60"/>
    <p:sldId id="395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9900"/>
    <a:srgbClr val="FF7F00"/>
    <a:srgbClr val="FF3399"/>
    <a:srgbClr val="0000FF"/>
    <a:srgbClr val="336600"/>
    <a:srgbClr val="FF6600"/>
    <a:srgbClr val="CC0000"/>
    <a:srgbClr val="99CC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49" autoAdjust="0"/>
    <p:restoredTop sz="85494" autoAdjust="0"/>
  </p:normalViewPr>
  <p:slideViewPr>
    <p:cSldViewPr>
      <p:cViewPr varScale="1">
        <p:scale>
          <a:sx n="118" d="100"/>
          <a:sy n="118" d="100"/>
        </p:scale>
        <p:origin x="-1836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74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-249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Book1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"/>
          <c:y val="6.8134126919146873E-2"/>
          <c:w val="0.72893724548196748"/>
          <c:h val="0.93186587308086266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Lbls>
            <c:dLbl>
              <c:idx val="0"/>
              <c:layout>
                <c:manualLayout>
                  <c:x val="-6.2578740157480314E-2"/>
                  <c:y val="0.13526866433362497"/>
                </c:manualLayout>
              </c:layout>
              <c:tx>
                <c:rich>
                  <a:bodyPr/>
                  <a:lstStyle/>
                  <a:p>
                    <a:pPr>
                      <a:defRPr sz="28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defRPr>
                    </a:pPr>
                    <a:r>
                      <a:rPr lang="en-US" sz="2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7</a:t>
                    </a:r>
                    <a:r>
                      <a:rPr lang="hr-HR" sz="2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 %</a:t>
                    </a:r>
                    <a:endParaRPr lang="en-US" sz="2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0.21505818869150267"/>
                  <c:y val="-7.0470908749957081E-2"/>
                </c:manualLayout>
              </c:layout>
              <c:tx>
                <c:rich>
                  <a:bodyPr/>
                  <a:lstStyle/>
                  <a:p>
                    <a:pPr>
                      <a:defRPr sz="28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defRPr>
                    </a:pPr>
                    <a:r>
                      <a:rPr lang="en-US" sz="2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38</a:t>
                    </a:r>
                    <a:r>
                      <a:rPr lang="hr-HR" sz="2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 %</a:t>
                    </a:r>
                    <a:endParaRPr lang="en-US" sz="28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c:rich>
              </c:tx>
              <c:spPr>
                <a:noFill/>
              </c:sp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0.17352140571144495"/>
                  <c:y val="-0.12266288802199572"/>
                </c:manualLayout>
              </c:layout>
              <c:tx>
                <c:rich>
                  <a:bodyPr/>
                  <a:lstStyle/>
                  <a:p>
                    <a:pPr>
                      <a:defRPr sz="28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defRPr>
                    </a:pPr>
                    <a:r>
                      <a:rPr lang="en-US" sz="2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55</a:t>
                    </a:r>
                    <a:r>
                      <a:rPr lang="hr-HR" sz="2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 %</a:t>
                    </a:r>
                    <a:endParaRPr lang="en-US" sz="2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2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Sheet1!$A$2:$A$4</c:f>
              <c:strCache>
                <c:ptCount val="3"/>
                <c:pt idx="0">
                  <c:v>verbalno</c:v>
                </c:pt>
                <c:pt idx="1">
                  <c:v>vokalno</c:v>
                </c:pt>
                <c:pt idx="2">
                  <c:v>facijalno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</c:v>
                </c:pt>
                <c:pt idx="1">
                  <c:v>38</c:v>
                </c:pt>
                <c:pt idx="2">
                  <c:v>55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r"/>
      <c:layout>
        <c:manualLayout>
          <c:xMode val="edge"/>
          <c:yMode val="edge"/>
          <c:x val="0.73761211465292054"/>
          <c:y val="0.29495703584376182"/>
          <c:w val="0.24777611547056624"/>
          <c:h val="0.35391924879536435"/>
        </c:manualLayout>
      </c:layout>
      <c:overlay val="0"/>
      <c:txPr>
        <a:bodyPr/>
        <a:lstStyle/>
        <a:p>
          <a:pPr>
            <a:defRPr sz="1800" b="0"/>
          </a:pPr>
          <a:endParaRPr lang="sr-Latn-RS"/>
        </a:p>
      </c:txPr>
    </c:legend>
    <c:plotVisOnly val="1"/>
    <c:dispBlanksAs val="gap"/>
    <c:showDLblsOverMax val="0"/>
  </c:chart>
  <c:spPr>
    <a:solidFill>
      <a:sysClr val="window" lastClr="FFFFFF"/>
    </a:solidFill>
  </c:sp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E5D643-D875-49BA-AC11-2E81D3EFA866}" type="datetimeFigureOut">
              <a:rPr lang="sr-Latn-CS" smtClean="0"/>
              <a:pPr/>
              <a:t>23.2.2018.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532DD3-7C58-48D1-8B1A-B03023A7F4A4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522430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CAC008-3BA1-4F57-A152-90474F7AC888}" type="datetimeFigureOut">
              <a:rPr lang="sr-Latn-CS" smtClean="0"/>
              <a:pPr/>
              <a:t>23.2.2018.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31E15-898B-44A5-B093-43F17AD5834C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72603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video</a:t>
            </a:r>
            <a:r>
              <a:rPr lang="hr-HR" baseline="0" dirty="0" smtClean="0"/>
              <a:t> – mali Kinez matematičar – definicija situacije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6</a:t>
            </a:fld>
            <a:endParaRPr lang="hr-H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r-HR" dirty="0" err="1" smtClean="0"/>
              <a:t>Hobbit</a:t>
            </a:r>
            <a:r>
              <a:rPr lang="hr-HR" dirty="0" smtClean="0"/>
              <a:t> – kad</a:t>
            </a:r>
            <a:r>
              <a:rPr lang="hr-HR" baseline="0" dirty="0" smtClean="0"/>
              <a:t> Gandalf gnjavi </a:t>
            </a:r>
            <a:r>
              <a:rPr lang="hr-HR" baseline="0" dirty="0" err="1" smtClean="0"/>
              <a:t>Bilba</a:t>
            </a:r>
            <a:r>
              <a:rPr lang="hr-HR" baseline="0" dirty="0" smtClean="0"/>
              <a:t> </a:t>
            </a:r>
            <a:r>
              <a:rPr lang="hr-HR" baseline="0" dirty="0" err="1" smtClean="0"/>
              <a:t>Bagginsa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11</a:t>
            </a:fld>
            <a:endParaRPr lang="hr-H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12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90749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036 - kratki video o birokraciji 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37</a:t>
            </a:fld>
            <a:endParaRPr lang="hr-H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59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65565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2/23/2018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2/23/2018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2/23/2018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00063" y="796925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71414"/>
            <a:ext cx="8229600" cy="86834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1546"/>
            <a:ext cx="8229600" cy="5237814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2/23/2018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00034" y="796884"/>
            <a:ext cx="821537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bIns="0" anchor="b"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tx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Trebuchet MS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/>
          <a:lstStyle>
            <a:lvl1pPr marL="73152" indent="0" algn="l">
              <a:buNone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00063" y="796925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-71462"/>
            <a:ext cx="8229600" cy="1143000"/>
          </a:xfrm>
        </p:spPr>
        <p:txBody>
          <a:bodyPr/>
          <a:lstStyle>
            <a:lvl1pPr>
              <a:defRPr>
                <a:solidFill>
                  <a:srgbClr val="FFC000"/>
                </a:solidFill>
                <a:latin typeface="Trebuchet MS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2/23/2018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00034" y="796884"/>
            <a:ext cx="821537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2/23/2018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2/23/2018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2/23/2018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2/23/2018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rIns="45720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2/23/2018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4438"/>
            <a:ext cx="8229600" cy="509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fld id="{7CB97365-EBCA-4027-87D5-99FC1D4DF0BB}" type="datetimeFigureOut">
              <a:rPr lang="en-US" smtClean="0"/>
              <a:pPr/>
              <a:t>2/23/2018</a:t>
            </a:fld>
            <a:endParaRPr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endParaRPr kumimoji="0"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tx1">
                  <a:shade val="50000"/>
                </a:schemeClr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ln w="6350">
            <a:noFill/>
          </a:ln>
          <a:solidFill>
            <a:schemeClr val="tx1"/>
          </a:soli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Trebuchet MS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9pPr>
    </p:titleStyle>
    <p:bodyStyle>
      <a:lvl1pPr marL="547688" indent="-411163" algn="l" rtl="0" eaLnBrk="1" fontAlgn="base" hangingPunct="1">
        <a:spcBef>
          <a:spcPct val="20000"/>
        </a:spcBef>
        <a:spcAft>
          <a:spcPct val="0"/>
        </a:spcAft>
        <a:buClr>
          <a:srgbClr val="F9F9F9"/>
        </a:buClr>
        <a:buSzPct val="65000"/>
        <a:buFont typeface="Wingdings 2" pitchFamily="18" charset="2"/>
        <a:buChar char="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868363" indent="-2825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 2" pitchFamily="18" charset="2"/>
        <a:buChar char="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33475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itchFamily="2" charset="2"/>
        <a:buChar char="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352550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00000"/>
        <a:buFont typeface="Wingdings 3" pitchFamily="18" charset="2"/>
        <a:buChar char="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544638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 2" pitchFamily="18" charset="2"/>
        <a:buChar char="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0B3j3fkaAq7drOFFzOW92WGtDQ2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YDuBh7VbGgU" TargetMode="External"/><Relationship Id="rId2" Type="http://schemas.openxmlformats.org/officeDocument/2006/relationships/hyperlink" Target="https://youtu.be/_wFZ5Dbj8DA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www.bu.edu/research/files/2016/11/h_research_65020227_illustration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9" t="116" r="4557" b="-116"/>
          <a:stretch/>
        </p:blipFill>
        <p:spPr bwMode="auto">
          <a:xfrm>
            <a:off x="0" y="7936"/>
            <a:ext cx="9144000" cy="685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5085184"/>
            <a:ext cx="9144000" cy="1772815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/>
          <p:cNvSpPr txBox="1">
            <a:spLocks/>
          </p:cNvSpPr>
          <p:nvPr/>
        </p:nvSpPr>
        <p:spPr>
          <a:xfrm>
            <a:off x="0" y="5526376"/>
            <a:ext cx="9144000" cy="1142984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contourClr>
                <a:srgbClr val="DDDDDD"/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ts val="5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sz="6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SOCIJALNA INTERAKCIJA, </a:t>
            </a:r>
          </a:p>
          <a:p>
            <a:pPr marL="0" marR="0" lvl="0" indent="0" algn="ctr" defTabSz="914400" rtl="0" eaLnBrk="1" fontAlgn="auto" latinLnBrk="0" hangingPunct="1">
              <a:lnSpc>
                <a:spcPts val="5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sz="6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GRUPE I ORGANIZACIJE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latin typeface="Calibri" panose="020F0502020204030204" pitchFamily="34" charset="0"/>
                <a:cs typeface="Calibri" panose="020F0502020204030204" pitchFamily="34" charset="0"/>
              </a:rPr>
              <a:t>ETNOMETODOLOGIJA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908720"/>
            <a:ext cx="9144032" cy="5832648"/>
          </a:xfrm>
        </p:spPr>
        <p:txBody>
          <a:bodyPr>
            <a:normAutofit/>
          </a:bodyPr>
          <a:lstStyle/>
          <a:p>
            <a:pPr indent="-324000">
              <a:buSzPct val="100000"/>
              <a:buFont typeface="Arial" pitchFamily="34" charset="0"/>
              <a:buChar char="−"/>
            </a:pPr>
            <a:r>
              <a:rPr lang="hr-HR" sz="24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Harold </a:t>
            </a:r>
            <a:r>
              <a:rPr lang="hr-HR" sz="2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Garfinkel</a:t>
            </a:r>
          </a:p>
          <a:p>
            <a:pPr indent="-324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etnometodologija je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proučavanje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načina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postupaka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(metoda) koje ljudi u svakodnevnom životu rabe,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kako bi dali smisao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onom što drugi čine ili kažu</a:t>
            </a:r>
          </a:p>
          <a:p>
            <a:pPr indent="-324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smatramo da je stvarnost nešto čvrsto i jasno definirano, te je uzimamo zdravo za gotovo</a:t>
            </a:r>
          </a:p>
          <a:p>
            <a:pPr indent="-324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stvarnost</a:t>
            </a:r>
            <a:r>
              <a:rPr lang="hr-HR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nije jasno definirana</a:t>
            </a:r>
          </a:p>
          <a:p>
            <a:pPr>
              <a:spcBef>
                <a:spcPts val="1800"/>
              </a:spcBef>
              <a:buNone/>
            </a:pPr>
            <a:endParaRPr lang="hr-HR" sz="2400" b="1" dirty="0" smtClean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1800"/>
              </a:spcBef>
              <a:buNone/>
            </a:pPr>
            <a:endParaRPr lang="hr-HR" sz="2400" b="1" dirty="0" smtClean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1800"/>
              </a:spcBef>
              <a:buNone/>
            </a:pPr>
            <a:endParaRPr lang="hr-HR" sz="2400" b="1" dirty="0" smtClean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4000" indent="0">
              <a:spcBef>
                <a:spcPts val="2400"/>
              </a:spcBef>
              <a:buNone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EKSPERIMENT PREKIDA </a:t>
            </a:r>
            <a:r>
              <a:rPr lang="hr-HR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hr-HR" sz="24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namjerno kršenje podrazumjevanih pravila interakcije i promatranje reakcija ispitanika</a:t>
            </a:r>
          </a:p>
        </p:txBody>
      </p:sp>
      <p:sp>
        <p:nvSpPr>
          <p:cNvPr id="5" name="Rectangle 4"/>
          <p:cNvSpPr/>
          <p:nvPr/>
        </p:nvSpPr>
        <p:spPr>
          <a:xfrm>
            <a:off x="1785918" y="3933056"/>
            <a:ext cx="5522386" cy="1643074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6000" lvl="3">
              <a:spcBef>
                <a:spcPts val="1800"/>
              </a:spcBef>
              <a:buClr>
                <a:prstClr val="white"/>
              </a:buClr>
              <a:buSzPct val="100000"/>
            </a:pPr>
            <a:r>
              <a:rPr lang="hr-HR" sz="2200" b="1" i="1" dirty="0" smtClean="0">
                <a:solidFill>
                  <a:prstClr val="white"/>
                </a:solidFill>
                <a:latin typeface="+mj-lt"/>
                <a:cs typeface="Arial" pitchFamily="34" charset="0"/>
              </a:rPr>
              <a:t>osoba A: </a:t>
            </a:r>
            <a:r>
              <a:rPr lang="hr-HR" sz="2200" i="1" dirty="0" smtClean="0">
                <a:solidFill>
                  <a:prstClr val="white"/>
                </a:solidFill>
                <a:latin typeface="+mj-lt"/>
                <a:cs typeface="Arial" pitchFamily="34" charset="0"/>
              </a:rPr>
              <a:t>Imam četrnaestogodišnjeg sina.</a:t>
            </a:r>
          </a:p>
          <a:p>
            <a:pPr marL="216000" lvl="3">
              <a:buClr>
                <a:prstClr val="white"/>
              </a:buClr>
              <a:buSzPct val="100000"/>
            </a:pPr>
            <a:r>
              <a:rPr lang="hr-HR" sz="2200" b="1" i="1" dirty="0" smtClean="0">
                <a:solidFill>
                  <a:prstClr val="white"/>
                </a:solidFill>
                <a:latin typeface="+mj-lt"/>
                <a:cs typeface="Arial" pitchFamily="34" charset="0"/>
              </a:rPr>
              <a:t>osoba B:</a:t>
            </a:r>
            <a:r>
              <a:rPr lang="hr-HR" sz="2200" i="1" dirty="0" smtClean="0">
                <a:solidFill>
                  <a:prstClr val="white"/>
                </a:solidFill>
                <a:latin typeface="+mj-lt"/>
                <a:cs typeface="Arial" pitchFamily="34" charset="0"/>
              </a:rPr>
              <a:t> Dobro, to je uredu.</a:t>
            </a:r>
          </a:p>
          <a:p>
            <a:pPr marL="216000" lvl="3">
              <a:buClr>
                <a:prstClr val="white"/>
              </a:buClr>
              <a:buSzPct val="100000"/>
            </a:pPr>
            <a:r>
              <a:rPr lang="hr-HR" sz="2200" b="1" i="1" dirty="0" smtClean="0">
                <a:solidFill>
                  <a:prstClr val="white"/>
                </a:solidFill>
                <a:latin typeface="+mj-lt"/>
                <a:cs typeface="Arial" pitchFamily="34" charset="0"/>
              </a:rPr>
              <a:t>osoba A: </a:t>
            </a:r>
            <a:r>
              <a:rPr lang="hr-HR" sz="2200" i="1" dirty="0" smtClean="0">
                <a:solidFill>
                  <a:prstClr val="white"/>
                </a:solidFill>
                <a:latin typeface="+mj-lt"/>
                <a:cs typeface="Arial" pitchFamily="34" charset="0"/>
              </a:rPr>
              <a:t>Imam i psa.</a:t>
            </a:r>
          </a:p>
          <a:p>
            <a:pPr marL="216000" lvl="3">
              <a:buClr>
                <a:prstClr val="white"/>
              </a:buClr>
              <a:buSzPct val="100000"/>
            </a:pPr>
            <a:r>
              <a:rPr lang="hr-HR" sz="2200" b="1" i="1" dirty="0" smtClean="0">
                <a:solidFill>
                  <a:prstClr val="white"/>
                </a:solidFill>
                <a:latin typeface="+mj-lt"/>
                <a:cs typeface="Arial" pitchFamily="34" charset="0"/>
              </a:rPr>
              <a:t>osoba B: </a:t>
            </a:r>
            <a:r>
              <a:rPr lang="hr-HR" sz="2200" i="1" dirty="0" smtClean="0">
                <a:solidFill>
                  <a:prstClr val="white"/>
                </a:solidFill>
                <a:latin typeface="+mj-lt"/>
                <a:cs typeface="Arial" pitchFamily="34" charset="0"/>
              </a:rPr>
              <a:t>Oh, žao mi je.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build="allAtOnce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68336" y="2348880"/>
            <a:ext cx="70948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sz="2800" dirty="0" smtClean="0">
                <a:latin typeface="+mj-lt"/>
              </a:rPr>
              <a:t>Primjer eksperimenta prekida</a:t>
            </a:r>
          </a:p>
          <a:p>
            <a:r>
              <a:rPr lang="hr-HR" sz="2800" i="1" dirty="0" smtClean="0">
                <a:latin typeface="+mj-lt"/>
              </a:rPr>
              <a:t>film </a:t>
            </a:r>
            <a:r>
              <a:rPr lang="hr-HR" sz="2800" i="1" dirty="0" err="1" smtClean="0">
                <a:latin typeface="+mj-lt"/>
              </a:rPr>
              <a:t>Hobbit</a:t>
            </a:r>
            <a:r>
              <a:rPr lang="hr-HR" sz="2800" i="1" dirty="0" smtClean="0">
                <a:latin typeface="+mj-lt"/>
              </a:rPr>
              <a:t> </a:t>
            </a:r>
            <a:r>
              <a:rPr lang="hr-HR" sz="2800" i="1" dirty="0">
                <a:latin typeface="+mj-lt"/>
              </a:rPr>
              <a:t>– kad Gandalf gnjavi </a:t>
            </a:r>
            <a:r>
              <a:rPr lang="hr-HR" sz="2800" i="1" dirty="0" err="1">
                <a:latin typeface="+mj-lt"/>
              </a:rPr>
              <a:t>Bilba</a:t>
            </a:r>
            <a:r>
              <a:rPr lang="hr-HR" sz="2800" i="1" dirty="0">
                <a:latin typeface="+mj-lt"/>
              </a:rPr>
              <a:t> </a:t>
            </a:r>
            <a:r>
              <a:rPr lang="hr-HR" sz="2800" i="1" dirty="0" err="1">
                <a:latin typeface="+mj-lt"/>
              </a:rPr>
              <a:t>Bagginsa</a:t>
            </a:r>
            <a:endParaRPr lang="hr-HR" sz="2800" i="1" dirty="0"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27349" y="3573016"/>
            <a:ext cx="7776864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hr-HR" dirty="0">
                <a:hlinkClick r:id="rId3"/>
              </a:rPr>
              <a:t>https://drive.google.com/open?id=0B3j3fkaAq7drOFFzOW92WGtDQ2M</a:t>
            </a:r>
            <a:endParaRPr lang="hr-H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latin typeface="+mj-lt"/>
                <a:cs typeface="Calibri" panose="020F0502020204030204" pitchFamily="34" charset="0"/>
              </a:rPr>
              <a:t>TEORIJA SOCIJALNE RAZMJENE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5528" y="1071546"/>
            <a:ext cx="9144032" cy="5643602"/>
          </a:xfrm>
        </p:spPr>
        <p:txBody>
          <a:bodyPr>
            <a:normAutofit/>
          </a:bodyPr>
          <a:lstStyle/>
          <a:p>
            <a:pPr indent="-324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Calibri" panose="020F0502020204030204" pitchFamily="34" charset="0"/>
              </a:rPr>
              <a:t>George Casper </a:t>
            </a:r>
            <a:r>
              <a:rPr lang="hr-HR" sz="2400" b="1" i="1" dirty="0" smtClean="0">
                <a:solidFill>
                  <a:srgbClr val="FFC000"/>
                </a:solidFill>
                <a:latin typeface="+mj-lt"/>
                <a:cs typeface="Calibri" panose="020F0502020204030204" pitchFamily="34" charset="0"/>
              </a:rPr>
              <a:t>Homans</a:t>
            </a:r>
          </a:p>
          <a:p>
            <a:pPr indent="-324000">
              <a:buSzPct val="100000"/>
              <a:buFont typeface="Arial" pitchFamily="34" charset="0"/>
              <a:buChar char="−"/>
            </a:pPr>
            <a:r>
              <a:rPr lang="hr-HR" sz="2400" dirty="0">
                <a:latin typeface="+mj-lt"/>
                <a:cs typeface="Calibri" panose="020F0502020204030204" pitchFamily="34" charset="0"/>
              </a:rPr>
              <a:t>t</a:t>
            </a:r>
            <a:r>
              <a:rPr lang="hr-HR" sz="2400" dirty="0" smtClean="0">
                <a:latin typeface="+mj-lt"/>
                <a:cs typeface="Calibri" panose="020F0502020204030204" pitchFamily="34" charset="0"/>
              </a:rPr>
              <a:t>eorija socijalne razmjene opisuje naše sudjelovanje u interakciji kao neku vrstu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  <a:cs typeface="Calibri" panose="020F0502020204030204" pitchFamily="34" charset="0"/>
              </a:rPr>
              <a:t>„socijalnoga knjigovodstva”</a:t>
            </a:r>
            <a:r>
              <a:rPr lang="hr-HR" sz="2400" dirty="0" smtClean="0">
                <a:latin typeface="+mj-lt"/>
                <a:cs typeface="Calibri" panose="020F0502020204030204" pitchFamily="34" charset="0"/>
              </a:rPr>
              <a:t>, kojim unosimo red u odnose s drugim ljudima odmjeravajući nagrade, troškove i profite</a:t>
            </a:r>
          </a:p>
          <a:p>
            <a:pPr>
              <a:buFont typeface="Arial" pitchFamily="34" charset="0"/>
              <a:buChar char="−"/>
            </a:pPr>
            <a:endParaRPr lang="hr-HR" sz="2400" b="1" dirty="0" smtClean="0">
              <a:solidFill>
                <a:srgbClr val="FFC000"/>
              </a:solidFill>
              <a:latin typeface="+mj-lt"/>
              <a:cs typeface="Calibri" panose="020F0502020204030204" pitchFamily="34" charset="0"/>
            </a:endParaRPr>
          </a:p>
          <a:p>
            <a:pPr>
              <a:buFont typeface="Arial" pitchFamily="34" charset="0"/>
              <a:buChar char="−"/>
            </a:pPr>
            <a:endParaRPr lang="hr-HR" sz="2400" dirty="0" smtClean="0">
              <a:latin typeface="+mj-lt"/>
              <a:cs typeface="Calibri" panose="020F0502020204030204" pitchFamily="34" charset="0"/>
            </a:endParaRPr>
          </a:p>
          <a:p>
            <a:pPr>
              <a:buFont typeface="Arial" pitchFamily="34" charset="0"/>
              <a:buChar char="−"/>
            </a:pPr>
            <a:endParaRPr lang="hr-HR" sz="2400" dirty="0" smtClean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34366" y="3721592"/>
            <a:ext cx="7358114" cy="571504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548640" marR="0" lvl="0" indent="-41148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buFont typeface="Wingdings 2"/>
              <a:buNone/>
              <a:tabLst/>
              <a:defRPr/>
            </a:pPr>
            <a:r>
              <a:rPr kumimoji="0" lang="hr-HR" sz="25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rPr>
              <a:t>odmjeravanje nagrada, troškova i profita (dobiti)</a:t>
            </a:r>
          </a:p>
        </p:txBody>
      </p:sp>
      <p:sp>
        <p:nvSpPr>
          <p:cNvPr id="6" name="Rectangle 5"/>
          <p:cNvSpPr/>
          <p:nvPr/>
        </p:nvSpPr>
        <p:spPr>
          <a:xfrm>
            <a:off x="362868" y="3156070"/>
            <a:ext cx="2703224" cy="519600"/>
          </a:xfrm>
          <a:prstGeom prst="rect">
            <a:avLst/>
          </a:prstGeom>
          <a:solidFill>
            <a:srgbClr val="CC000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600" b="1" dirty="0" smtClean="0">
                <a:latin typeface="+mj-lt"/>
                <a:cs typeface="Arial" pitchFamily="34" charset="0"/>
              </a:rPr>
              <a:t>INTERAKCIJA</a:t>
            </a:r>
            <a:endParaRPr lang="hr-HR" sz="2600" b="1" dirty="0">
              <a:latin typeface="+mj-lt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23120" y="3156550"/>
            <a:ext cx="4798223" cy="518640"/>
          </a:xfrm>
          <a:prstGeom prst="rect">
            <a:avLst/>
          </a:prstGeom>
          <a:solidFill>
            <a:srgbClr val="00206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600" b="1" dirty="0" smtClean="0">
                <a:latin typeface="+mj-lt"/>
                <a:cs typeface="Arial" pitchFamily="34" charset="0"/>
              </a:rPr>
              <a:t>SOCIJALNO KNJIGOVODSTVO</a:t>
            </a:r>
            <a:endParaRPr lang="hr-HR" sz="2600" b="1" dirty="0">
              <a:latin typeface="+mj-lt"/>
              <a:cs typeface="Arial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rot="5400000">
            <a:off x="820711" y="4078476"/>
            <a:ext cx="642942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14282" y="4527958"/>
            <a:ext cx="1785950" cy="428628"/>
          </a:xfrm>
          <a:prstGeom prst="rect">
            <a:avLst/>
          </a:prstGeom>
          <a:solidFill>
            <a:srgbClr val="009900"/>
          </a:solidFill>
          <a:ln w="190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latin typeface="+mj-lt"/>
                <a:cs typeface="Arial" pitchFamily="34" charset="0"/>
              </a:rPr>
              <a:t>NAGRADE</a:t>
            </a:r>
            <a:endParaRPr lang="hr-HR" sz="2400" b="1" dirty="0">
              <a:latin typeface="+mj-lt"/>
              <a:cs typeface="Arial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143108" y="4741875"/>
            <a:ext cx="714380" cy="794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227075" y="2939409"/>
            <a:ext cx="4752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5400" dirty="0" smtClean="0">
                <a:latin typeface="+mj-lt"/>
              </a:rPr>
              <a:t>=</a:t>
            </a:r>
            <a:endParaRPr lang="hr-HR" sz="5400" dirty="0"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4282" y="5081814"/>
            <a:ext cx="1785950" cy="428628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latin typeface="+mj-lt"/>
                <a:cs typeface="Arial" pitchFamily="34" charset="0"/>
              </a:rPr>
              <a:t>TROŠKOVI</a:t>
            </a:r>
            <a:endParaRPr lang="hr-HR" sz="2400" b="1" dirty="0">
              <a:latin typeface="+mj-lt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4282" y="5656707"/>
            <a:ext cx="1785950" cy="428628"/>
          </a:xfrm>
          <a:prstGeom prst="rect">
            <a:avLst/>
          </a:prstGeom>
          <a:solidFill>
            <a:srgbClr val="002060"/>
          </a:solidFill>
          <a:ln w="190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latin typeface="+mj-lt"/>
                <a:cs typeface="Arial" pitchFamily="34" charset="0"/>
              </a:rPr>
              <a:t>PROFIT</a:t>
            </a:r>
            <a:endParaRPr lang="hr-HR" sz="2400" b="1" dirty="0">
              <a:latin typeface="+mj-lt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2143108" y="5295731"/>
            <a:ext cx="714380" cy="794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2110723" y="5870624"/>
            <a:ext cx="714380" cy="794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935594" y="4526829"/>
            <a:ext cx="62084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2200" dirty="0" smtClean="0">
                <a:solidFill>
                  <a:prstClr val="white"/>
                </a:solidFill>
                <a:latin typeface="+mj-lt"/>
                <a:cs typeface="Arial" pitchFamily="34" charset="0"/>
              </a:rPr>
              <a:t>sve ono za što smo se spremni izvrgnuti trošku</a:t>
            </a:r>
            <a:endParaRPr lang="hr-HR" sz="2200" dirty="0"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935594" y="5065296"/>
            <a:ext cx="599412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2200" dirty="0" smtClean="0">
                <a:solidFill>
                  <a:prstClr val="white"/>
                </a:solidFill>
                <a:latin typeface="+mj-lt"/>
                <a:cs typeface="Arial" pitchFamily="34" charset="0"/>
              </a:rPr>
              <a:t>sve ono što nastojimo izbjeći</a:t>
            </a:r>
            <a:endParaRPr lang="hr-HR" sz="2200" dirty="0">
              <a:latin typeface="+mj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935594" y="5656707"/>
            <a:ext cx="1785950" cy="428628"/>
          </a:xfrm>
          <a:prstGeom prst="rect">
            <a:avLst/>
          </a:prstGeom>
          <a:solidFill>
            <a:srgbClr val="009900"/>
          </a:solidFill>
          <a:ln w="190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latin typeface="+mj-lt"/>
                <a:cs typeface="Arial" pitchFamily="34" charset="0"/>
              </a:rPr>
              <a:t>NAGRADE</a:t>
            </a:r>
            <a:endParaRPr lang="hr-HR" sz="2400" b="1" dirty="0">
              <a:latin typeface="+mj-lt"/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500694" y="5656707"/>
            <a:ext cx="1785950" cy="428628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latin typeface="+mj-lt"/>
                <a:cs typeface="Arial" pitchFamily="34" charset="0"/>
              </a:rPr>
              <a:t>TROŠKOVI</a:t>
            </a:r>
            <a:endParaRPr lang="hr-HR" sz="2400" b="1" dirty="0">
              <a:latin typeface="+mj-lt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32035" y="5455523"/>
            <a:ext cx="5581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4800" b="1" dirty="0" smtClean="0">
                <a:latin typeface="+mj-lt"/>
              </a:rPr>
              <a:t>−</a:t>
            </a:r>
            <a:endParaRPr lang="hr-HR" sz="4800" b="1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25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2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25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6" grpId="0" build="allAtOnce" animBg="1"/>
      <p:bldP spid="7" grpId="0" build="allAtOnce" animBg="1"/>
      <p:bldP spid="9" grpId="0" build="allAtOnce" animBg="1"/>
      <p:bldP spid="11" grpId="0" build="allAtOnce"/>
      <p:bldP spid="12" grpId="0" build="allAtOnce" animBg="1"/>
      <p:bldP spid="13" grpId="0" build="allAtOnce" animBg="1"/>
      <p:bldP spid="16" grpId="0" build="allAtOnce"/>
      <p:bldP spid="17" grpId="0" build="allAtOnce"/>
      <p:bldP spid="18" grpId="0" build="allAtOnce" animBg="1"/>
      <p:bldP spid="19" grpId="0" build="allAtOnce" animBg="1"/>
      <p:bldP spid="20" grpId="0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latin typeface="Calibri" panose="020F0502020204030204" pitchFamily="34" charset="0"/>
                <a:cs typeface="Calibri" panose="020F0502020204030204" pitchFamily="34" charset="0"/>
              </a:rPr>
              <a:t>TEORIJA SOCIJALNE RAZMJENE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07504" y="1071546"/>
            <a:ext cx="8964488" cy="5643602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lvl="0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400" i="1" dirty="0">
                <a:latin typeface="+mj-lt"/>
                <a:cs typeface="Arial" pitchFamily="34" charset="0"/>
              </a:rPr>
              <a:t>d</a:t>
            </a:r>
            <a:r>
              <a:rPr lang="hr-HR" sz="2400" i="1" dirty="0" smtClean="0">
                <a:latin typeface="+mj-lt"/>
                <a:cs typeface="Arial" pitchFamily="34" charset="0"/>
              </a:rPr>
              <a:t>okle god sudionici razmjene smatraju da izvlače nekakvu </a:t>
            </a:r>
            <a:r>
              <a:rPr lang="hr-HR" sz="2400" b="1" i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korist</a:t>
            </a:r>
            <a:r>
              <a:rPr lang="hr-HR" sz="2400" i="1" dirty="0" smtClean="0">
                <a:latin typeface="+mj-lt"/>
                <a:cs typeface="Arial" pitchFamily="34" charset="0"/>
              </a:rPr>
              <a:t> iz odnosa, taj će se odnos </a:t>
            </a:r>
            <a:r>
              <a:rPr lang="hr-HR" sz="2400" b="1" i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nastavljati</a:t>
            </a:r>
            <a:r>
              <a:rPr lang="hr-HR" sz="2400" i="1" dirty="0" smtClean="0">
                <a:latin typeface="+mj-lt"/>
                <a:cs typeface="Arial" pitchFamily="34" charset="0"/>
              </a:rPr>
              <a:t>, slično kao u slučaju ponašanja na tržištu  </a:t>
            </a:r>
          </a:p>
          <a:p>
            <a:pPr marL="288000" lvl="0" indent="-288000">
              <a:spcBef>
                <a:spcPts val="12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500" dirty="0" smtClean="0">
                <a:latin typeface="+mj-lt"/>
                <a:cs typeface="Arial" pitchFamily="34" charset="0"/>
              </a:rPr>
              <a:t>socijalna razmjena pretpostavlja </a:t>
            </a:r>
            <a:r>
              <a:rPr lang="hr-HR" sz="25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NORMU RECIPROČNOSTI</a:t>
            </a:r>
            <a:r>
              <a:rPr lang="hr-HR" sz="2500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 </a:t>
            </a:r>
            <a:r>
              <a:rPr lang="hr-HR" sz="2500" dirty="0" smtClean="0">
                <a:latin typeface="+mj-lt"/>
                <a:cs typeface="Arial" pitchFamily="34" charset="0"/>
              </a:rPr>
              <a:t>– društveno pravilo da trebamo pomoći onima koji nam pomažu </a:t>
            </a:r>
            <a:r>
              <a:rPr lang="hr-HR" sz="2500" i="1" dirty="0" smtClean="0">
                <a:latin typeface="+mj-lt"/>
                <a:cs typeface="Arial" pitchFamily="34" charset="0"/>
              </a:rPr>
              <a:t>(„Dobro se dobrim vraća”)</a:t>
            </a:r>
            <a:endParaRPr kumimoji="0" lang="hr-HR" sz="2500" b="0" i="1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allAtOnc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latin typeface="+mj-lt"/>
                <a:cs typeface="Calibri" panose="020F0502020204030204" pitchFamily="34" charset="0"/>
              </a:rPr>
              <a:t>DRUŠTVENE GRUPE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-32" y="1000108"/>
            <a:ext cx="9144032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lvl="0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DRUŠTVENA GRUPA </a:t>
            </a:r>
            <a:r>
              <a:rPr lang="hr-HR" sz="2400" dirty="0" smtClean="0">
                <a:latin typeface="+mj-lt"/>
                <a:cs typeface="Arial" pitchFamily="34" charset="0"/>
              </a:rPr>
              <a:t>– ona grupa ljudi koja se nalazi u relativno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stalnoj</a:t>
            </a:r>
            <a:r>
              <a:rPr lang="hr-HR" sz="2400" dirty="0" smtClean="0">
                <a:latin typeface="+mj-lt"/>
                <a:cs typeface="Arial" pitchFamily="34" charset="0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redovitoj</a:t>
            </a:r>
            <a:r>
              <a:rPr lang="hr-HR" sz="2400" dirty="0" smtClean="0">
                <a:latin typeface="+mj-lt"/>
                <a:cs typeface="Arial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interakciji</a:t>
            </a:r>
          </a:p>
          <a:p>
            <a:pPr marL="745200" lvl="1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kumimoji="0" lang="hr-HR" sz="2400" b="0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Arial" pitchFamily="34" charset="0"/>
              </a:rPr>
              <a:t>„mi” i „oni” osjećaj</a:t>
            </a:r>
            <a:r>
              <a:rPr kumimoji="0" lang="hr-HR" sz="2400" b="0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Arial" pitchFamily="34" charset="0"/>
              </a:rPr>
              <a:t> – osjećaj pripadanja kao posljedica stalnosti interakcije među pojedincima u grupi</a:t>
            </a:r>
          </a:p>
          <a:p>
            <a:pPr marL="288000" indent="-288000">
              <a:spcBef>
                <a:spcPts val="3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800" b="1" baseline="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AGREGAT</a:t>
            </a:r>
            <a:r>
              <a:rPr lang="hr-HR" sz="2400" baseline="0" dirty="0" smtClean="0">
                <a:latin typeface="+mj-lt"/>
                <a:cs typeface="Arial" pitchFamily="34" charset="0"/>
              </a:rPr>
              <a:t> – </a:t>
            </a:r>
            <a:r>
              <a:rPr lang="vi-VN" sz="2400" dirty="0" smtClean="0">
                <a:latin typeface="+mj-lt"/>
                <a:cs typeface="Arial" pitchFamily="34" charset="0"/>
              </a:rPr>
              <a:t>skup</a:t>
            </a:r>
            <a:r>
              <a:rPr lang="hr-HR" sz="2400" dirty="0" smtClean="0">
                <a:latin typeface="+mj-lt"/>
                <a:cs typeface="Arial" pitchFamily="34" charset="0"/>
              </a:rPr>
              <a:t>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anonimnih</a:t>
            </a:r>
            <a:r>
              <a:rPr lang="vi-VN" sz="2400" dirty="0" smtClean="0">
                <a:latin typeface="+mj-lt"/>
                <a:cs typeface="Arial" pitchFamily="34" charset="0"/>
              </a:rPr>
              <a:t> i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međusobno nepovezanih </a:t>
            </a:r>
            <a:r>
              <a:rPr lang="vi-VN" sz="2400" dirty="0" smtClean="0">
                <a:latin typeface="+mj-lt"/>
                <a:cs typeface="Arial" pitchFamily="34" charset="0"/>
              </a:rPr>
              <a:t>pojedinaca</a:t>
            </a:r>
            <a:r>
              <a:rPr lang="hr-HR" sz="2400" dirty="0" smtClean="0">
                <a:latin typeface="+mj-lt"/>
                <a:cs typeface="Arial" pitchFamily="34" charset="0"/>
              </a:rPr>
              <a:t> </a:t>
            </a:r>
            <a:r>
              <a:rPr lang="vi-VN" sz="2400" dirty="0" smtClean="0">
                <a:latin typeface="+mj-lt"/>
                <a:cs typeface="Arial" pitchFamily="34" charset="0"/>
              </a:rPr>
              <a:t>koji su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u isto vrijeme na istom mjestu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 </a:t>
            </a:r>
            <a:r>
              <a:rPr lang="hr-HR" sz="2400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/>
            </a:r>
            <a:br>
              <a:rPr lang="hr-HR" sz="2400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</a:br>
            <a:r>
              <a:rPr lang="hr-HR" sz="2000" i="1" dirty="0" smtClean="0">
                <a:latin typeface="+mj-lt"/>
                <a:cs typeface="Arial" pitchFamily="34" charset="0"/>
              </a:rPr>
              <a:t>(</a:t>
            </a:r>
            <a:r>
              <a:rPr lang="vi-VN" sz="2000" i="1" dirty="0" smtClean="0">
                <a:latin typeface="+mj-lt"/>
                <a:cs typeface="Arial" pitchFamily="34" charset="0"/>
              </a:rPr>
              <a:t>kupci u</a:t>
            </a:r>
            <a:r>
              <a:rPr lang="hr-HR" sz="2000" i="1" dirty="0" smtClean="0">
                <a:latin typeface="+mj-lt"/>
                <a:cs typeface="Arial" pitchFamily="34" charset="0"/>
              </a:rPr>
              <a:t> </a:t>
            </a:r>
            <a:r>
              <a:rPr lang="vi-VN" sz="2000" i="1" dirty="0" smtClean="0">
                <a:latin typeface="+mj-lt"/>
                <a:cs typeface="Arial" pitchFamily="34" charset="0"/>
              </a:rPr>
              <a:t>samoposluživanju, putnici u zračnoj luci ili publika u</a:t>
            </a:r>
            <a:r>
              <a:rPr lang="hr-HR" sz="2000" i="1" dirty="0" smtClean="0">
                <a:latin typeface="+mj-lt"/>
                <a:cs typeface="Arial" pitchFamily="34" charset="0"/>
              </a:rPr>
              <a:t> </a:t>
            </a:r>
            <a:r>
              <a:rPr lang="vi-VN" sz="2000" i="1" dirty="0" smtClean="0">
                <a:latin typeface="+mj-lt"/>
                <a:cs typeface="Arial" pitchFamily="34" charset="0"/>
              </a:rPr>
              <a:t>kino</a:t>
            </a:r>
            <a:r>
              <a:rPr lang="hr-HR" sz="2000" i="1" dirty="0" smtClean="0">
                <a:latin typeface="+mj-lt"/>
                <a:cs typeface="Arial" pitchFamily="34" charset="0"/>
              </a:rPr>
              <a:t> </a:t>
            </a:r>
            <a:r>
              <a:rPr lang="vi-VN" sz="2000" i="1" dirty="0" smtClean="0">
                <a:latin typeface="+mj-lt"/>
                <a:cs typeface="Arial" pitchFamily="34" charset="0"/>
              </a:rPr>
              <a:t>dvorani</a:t>
            </a:r>
            <a:r>
              <a:rPr lang="hr-HR" sz="2000" i="1" dirty="0" smtClean="0">
                <a:latin typeface="+mj-lt"/>
                <a:cs typeface="Arial" pitchFamily="34" charset="0"/>
              </a:rPr>
              <a:t>)</a:t>
            </a:r>
          </a:p>
          <a:p>
            <a:pPr marL="745200" lvl="1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kumimoji="0" lang="hr-HR" sz="2400" b="1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cs typeface="Arial" pitchFamily="34" charset="0"/>
              </a:rPr>
              <a:t>interakcija</a:t>
            </a:r>
            <a:r>
              <a:rPr kumimoji="0" lang="hr-HR" sz="2400" b="0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Arial" pitchFamily="34" charset="0"/>
              </a:rPr>
              <a:t> među</a:t>
            </a:r>
            <a:r>
              <a:rPr kumimoji="0" lang="hr-HR" sz="2400" b="0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Arial" pitchFamily="34" charset="0"/>
              </a:rPr>
              <a:t> pojedincima </a:t>
            </a:r>
            <a:r>
              <a:rPr kumimoji="0" lang="hr-HR" sz="2400" b="1" strike="noStrike" kern="1200" cap="none" spc="0" normalizeH="0" noProof="0" dirty="0" smtClean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cs typeface="Arial" pitchFamily="34" charset="0"/>
              </a:rPr>
              <a:t>slaba</a:t>
            </a:r>
            <a:r>
              <a:rPr kumimoji="0" lang="hr-HR" sz="2400" b="0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Arial" pitchFamily="34" charset="0"/>
              </a:rPr>
              <a:t> ili ne postoji</a:t>
            </a:r>
          </a:p>
          <a:p>
            <a:pPr marL="288000" indent="-288000">
              <a:spcBef>
                <a:spcPts val="3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800" b="1" baseline="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SOCIJALNA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 KATEGORIJA </a:t>
            </a:r>
            <a:r>
              <a:rPr lang="hr-HR" sz="2500" dirty="0" smtClean="0">
                <a:latin typeface="+mj-lt"/>
                <a:cs typeface="Arial" pitchFamily="34" charset="0"/>
              </a:rPr>
              <a:t>– </a:t>
            </a:r>
            <a:r>
              <a:rPr lang="vi-VN" sz="2500" dirty="0" smtClean="0">
                <a:latin typeface="+mj-lt"/>
                <a:cs typeface="Arial" pitchFamily="34" charset="0"/>
              </a:rPr>
              <a:t>statističko</a:t>
            </a:r>
            <a:r>
              <a:rPr lang="hr-HR" sz="2500" dirty="0" smtClean="0">
                <a:latin typeface="+mj-lt"/>
                <a:cs typeface="Arial" pitchFamily="34" charset="0"/>
              </a:rPr>
              <a:t> </a:t>
            </a:r>
            <a:r>
              <a:rPr lang="vi-VN" sz="2500" dirty="0" smtClean="0">
                <a:latin typeface="+mj-lt"/>
                <a:cs typeface="Arial" pitchFamily="34" charset="0"/>
              </a:rPr>
              <a:t>grupiranje, tj. </a:t>
            </a:r>
            <a:r>
              <a:rPr lang="vi-VN" sz="25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svrstavanje ljudi u skupine</a:t>
            </a:r>
            <a:r>
              <a:rPr lang="hr-HR" sz="25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 </a:t>
            </a:r>
            <a:r>
              <a:rPr lang="vi-VN" sz="25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prema</a:t>
            </a:r>
            <a:r>
              <a:rPr lang="vi-VN" sz="2500" b="1" dirty="0" smtClean="0">
                <a:latin typeface="+mj-lt"/>
                <a:cs typeface="Arial" pitchFamily="34" charset="0"/>
              </a:rPr>
              <a:t> </a:t>
            </a:r>
            <a:r>
              <a:rPr lang="vi-VN" sz="2500" dirty="0" smtClean="0">
                <a:latin typeface="+mj-lt"/>
                <a:cs typeface="Arial" pitchFamily="34" charset="0"/>
              </a:rPr>
              <a:t>određenim društveno zanimljivim ili bitnim</a:t>
            </a:r>
            <a:r>
              <a:rPr lang="hr-HR" sz="2500" dirty="0" smtClean="0">
                <a:latin typeface="+mj-lt"/>
                <a:cs typeface="Arial" pitchFamily="34" charset="0"/>
              </a:rPr>
              <a:t> </a:t>
            </a:r>
            <a:r>
              <a:rPr lang="vi-VN" sz="25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značajkama</a:t>
            </a:r>
            <a:r>
              <a:rPr lang="hr-HR" sz="2500" dirty="0" smtClean="0">
                <a:latin typeface="+mj-lt"/>
                <a:cs typeface="Arial" pitchFamily="34" charset="0"/>
              </a:rPr>
              <a:t> </a:t>
            </a:r>
            <a:r>
              <a:rPr lang="hr-HR" sz="1900" i="1" dirty="0" smtClean="0">
                <a:latin typeface="+mj-lt"/>
                <a:cs typeface="Arial" pitchFamily="34" charset="0"/>
              </a:rPr>
              <a:t>(prihodi, zanimanje, obrazovanje...)</a:t>
            </a:r>
          </a:p>
          <a:p>
            <a:pPr marL="745200" lvl="1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kumimoji="0" lang="hr-HR" sz="2400" b="0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Arial" pitchFamily="34" charset="0"/>
              </a:rPr>
              <a:t>podatci</a:t>
            </a:r>
            <a:r>
              <a:rPr kumimoji="0" lang="hr-HR" sz="2400" b="0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Arial" pitchFamily="34" charset="0"/>
              </a:rPr>
              <a:t> bitni za sociološka istraživanja </a:t>
            </a:r>
            <a:r>
              <a:rPr kumimoji="0" lang="hr-HR" sz="2400" b="0" i="1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Arial" pitchFamily="34" charset="0"/>
              </a:rPr>
              <a:t>(statistički podatci)</a:t>
            </a:r>
          </a:p>
        </p:txBody>
      </p:sp>
      <p:sp>
        <p:nvSpPr>
          <p:cNvPr id="5" name="Rectangle 4"/>
          <p:cNvSpPr/>
          <p:nvPr/>
        </p:nvSpPr>
        <p:spPr>
          <a:xfrm>
            <a:off x="285720" y="1000108"/>
            <a:ext cx="32457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28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DRUŠTVENA GRUPA </a:t>
            </a:r>
            <a:endParaRPr lang="hr-HR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5720" y="2984188"/>
            <a:ext cx="15960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AGREGAT</a:t>
            </a:r>
            <a:endParaRPr lang="hr-HR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5720" y="4906044"/>
            <a:ext cx="48577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28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SOCIJALNA KATEGORIJA</a:t>
            </a:r>
            <a:endParaRPr lang="hr-HR" sz="2800">
              <a:latin typeface="+mj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5643570" y="142852"/>
            <a:ext cx="3371333" cy="285752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9" name="Picture 8" descr="agregat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215" y="142852"/>
            <a:ext cx="4357688" cy="290512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" name="Picture 9" descr="agregat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82" y="166654"/>
            <a:ext cx="4323226" cy="2857520"/>
          </a:xfrm>
          <a:prstGeom prst="rect">
            <a:avLst/>
          </a:prstGeom>
          <a:ln>
            <a:noFill/>
          </a:ln>
          <a:effectLst/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49060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028" name="Picture 4" descr="D:\BackUp_skola\sociologija\slike\socijalna_kategorija3.jpg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4624152" y="134224"/>
            <a:ext cx="4377004" cy="293758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29" name="Picture 5" descr="D:\BackUp_skola\sociologija\slike\socijalna_kategorija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42844" y="142851"/>
            <a:ext cx="4357718" cy="297431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27" name="Picture 3" descr="D:\BackUp_skola\sociologija\slike\socijalna_kategorija2.jpg"/>
          <p:cNvPicPr>
            <a:picLocks noChangeAspect="1" noChangeArrowheads="1"/>
          </p:cNvPicPr>
          <p:nvPr/>
        </p:nvPicPr>
        <p:blipFill>
          <a:blip r:embed="rId7" cstate="email"/>
          <a:srcRect/>
          <a:stretch>
            <a:fillRect/>
          </a:stretch>
        </p:blipFill>
        <p:spPr bwMode="auto">
          <a:xfrm>
            <a:off x="2571736" y="2000240"/>
            <a:ext cx="4019545" cy="2886033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allAtOnce"/>
      <p:bldP spid="5" grpId="0" build="allAtOnce"/>
      <p:bldP spid="6" grpId="0" build="allAtOnce"/>
      <p:bldP spid="7" grpId="0" build="allAtOnce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/>
          <p:cNvSpPr txBox="1">
            <a:spLocks/>
          </p:cNvSpPr>
          <p:nvPr/>
        </p:nvSpPr>
        <p:spPr>
          <a:xfrm>
            <a:off x="108488" y="980728"/>
            <a:ext cx="9035512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lvl="0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400" i="1" dirty="0" smtClean="0">
                <a:latin typeface="+mj-lt"/>
                <a:cs typeface="Arial" pitchFamily="34" charset="0"/>
              </a:rPr>
              <a:t>Charles Horton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Cooley</a:t>
            </a:r>
          </a:p>
          <a:p>
            <a:pPr marL="288000" lvl="0" indent="-288000">
              <a:spcBef>
                <a:spcPts val="12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PRIMARNE GRUPE </a:t>
            </a:r>
            <a:r>
              <a:rPr lang="hr-HR" sz="2400" dirty="0" smtClean="0">
                <a:latin typeface="+mj-lt"/>
                <a:cs typeface="Arial" pitchFamily="34" charset="0"/>
              </a:rPr>
              <a:t>–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manje</a:t>
            </a:r>
            <a:r>
              <a:rPr lang="hr-HR" sz="2400" dirty="0" smtClean="0">
                <a:latin typeface="+mj-lt"/>
                <a:cs typeface="Arial" pitchFamily="34" charset="0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dugotrajne</a:t>
            </a:r>
            <a:r>
              <a:rPr lang="hr-HR" sz="2400" dirty="0" smtClean="0">
                <a:latin typeface="+mj-lt"/>
                <a:cs typeface="Arial" pitchFamily="34" charset="0"/>
              </a:rPr>
              <a:t> grupe u kojima postoji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visok stupanj bliskosti </a:t>
            </a:r>
            <a:r>
              <a:rPr lang="hr-HR" sz="2400" dirty="0" smtClean="0">
                <a:latin typeface="+mj-lt"/>
                <a:cs typeface="Arial" pitchFamily="34" charset="0"/>
              </a:rPr>
              <a:t>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osjećajne povezanosti </a:t>
            </a:r>
            <a:r>
              <a:rPr lang="hr-HR" sz="2400" dirty="0" smtClean="0">
                <a:latin typeface="+mj-lt"/>
                <a:cs typeface="Arial" pitchFamily="34" charset="0"/>
              </a:rPr>
              <a:t>među članovima</a:t>
            </a:r>
          </a:p>
          <a:p>
            <a:pPr marL="745200" lvl="1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kumimoji="0" lang="hr-HR" sz="2400" b="0" i="1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Arial" pitchFamily="34" charset="0"/>
              </a:rPr>
              <a:t>obitelj, grupa vršnjaka, prijatelji</a:t>
            </a:r>
          </a:p>
          <a:p>
            <a:pPr marL="745200" lvl="1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Arial" pitchFamily="34" charset="0"/>
              </a:rPr>
              <a:t>važni čimbenici socijalizacije i socijalne kontrole</a:t>
            </a:r>
          </a:p>
          <a:p>
            <a:pPr marL="288000" indent="-288000">
              <a:spcBef>
                <a:spcPts val="24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kumimoji="0" lang="hr-HR" sz="2800" b="1" strike="noStrike" kern="1200" cap="none" spc="0" normalizeH="0" noProof="0" dirty="0" smtClean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cs typeface="Arial" pitchFamily="34" charset="0"/>
              </a:rPr>
              <a:t>SEKUNDARNE GRUPE </a:t>
            </a:r>
            <a:r>
              <a:rPr kumimoji="0" lang="hr-HR" sz="2400" b="0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Arial" pitchFamily="34" charset="0"/>
              </a:rPr>
              <a:t>–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brojnije</a:t>
            </a:r>
            <a:r>
              <a:rPr lang="vi-VN" sz="2400" dirty="0" smtClean="0">
                <a:latin typeface="+mj-lt"/>
                <a:cs typeface="Arial" pitchFamily="34" charset="0"/>
              </a:rPr>
              <a:t> su, njihovi</a:t>
            </a:r>
            <a:r>
              <a:rPr lang="hr-HR" sz="2400" dirty="0" smtClean="0">
                <a:latin typeface="+mj-lt"/>
                <a:cs typeface="Arial" pitchFamily="34" charset="0"/>
              </a:rPr>
              <a:t>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članovi nisu posebno emotivno povezani</a:t>
            </a:r>
            <a:r>
              <a:rPr lang="vi-VN" sz="2400" dirty="0" smtClean="0">
                <a:latin typeface="+mj-lt"/>
                <a:cs typeface="Arial" pitchFamily="34" charset="0"/>
              </a:rPr>
              <a:t>, a njihove</a:t>
            </a:r>
            <a:r>
              <a:rPr lang="hr-HR" sz="2400" dirty="0" smtClean="0">
                <a:latin typeface="+mj-lt"/>
                <a:cs typeface="Arial" pitchFamily="34" charset="0"/>
              </a:rPr>
              <a:t> </a:t>
            </a:r>
            <a:r>
              <a:rPr lang="vi-VN" sz="2400" dirty="0" smtClean="0">
                <a:latin typeface="+mj-lt"/>
                <a:cs typeface="Arial" pitchFamily="34" charset="0"/>
              </a:rPr>
              <a:t>međusobne </a:t>
            </a:r>
            <a:r>
              <a:rPr lang="vi-VN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interakcije</a:t>
            </a:r>
            <a:r>
              <a:rPr lang="vi-VN" sz="2400" b="1" dirty="0" smtClean="0">
                <a:latin typeface="+mj-lt"/>
                <a:cs typeface="Arial" pitchFamily="34" charset="0"/>
              </a:rPr>
              <a:t> </a:t>
            </a:r>
            <a:r>
              <a:rPr lang="vi-VN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nisu</a:t>
            </a:r>
            <a:r>
              <a:rPr lang="vi-VN" sz="2400" b="1" dirty="0" smtClean="0">
                <a:latin typeface="+mj-lt"/>
                <a:cs typeface="Arial" pitchFamily="34" charset="0"/>
              </a:rPr>
              <a:t> </a:t>
            </a:r>
            <a:r>
              <a:rPr lang="vi-V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tako</a:t>
            </a:r>
            <a:r>
              <a:rPr lang="vi-VN" sz="2400" b="1" dirty="0" smtClean="0">
                <a:latin typeface="+mj-lt"/>
                <a:cs typeface="Arial" pitchFamily="34" charset="0"/>
              </a:rPr>
              <a:t> </a:t>
            </a:r>
            <a:r>
              <a:rPr lang="vi-VN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sveobuhvatne</a:t>
            </a:r>
            <a:r>
              <a:rPr lang="vi-VN" sz="2400" dirty="0" smtClean="0">
                <a:latin typeface="+mj-lt"/>
                <a:cs typeface="Arial" pitchFamily="34" charset="0"/>
              </a:rPr>
              <a:t> kao</a:t>
            </a:r>
            <a:r>
              <a:rPr lang="hr-HR" sz="2400" dirty="0" smtClean="0">
                <a:latin typeface="+mj-lt"/>
                <a:cs typeface="Arial" pitchFamily="34" charset="0"/>
              </a:rPr>
              <a:t> u primarnim grupama</a:t>
            </a:r>
          </a:p>
          <a:p>
            <a:pPr marL="745200" lvl="1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400" i="1" dirty="0" smtClean="0">
                <a:latin typeface="+mj-lt"/>
                <a:cs typeface="Arial" pitchFamily="34" charset="0"/>
              </a:rPr>
              <a:t>političke stranke, klubovi ili profesionalna udruženja</a:t>
            </a:r>
          </a:p>
          <a:p>
            <a:pPr marL="745200" lvl="1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Arial" pitchFamily="34" charset="0"/>
              </a:rPr>
              <a:t>odnosi zasnovani na postizanju nekog cilja</a:t>
            </a:r>
          </a:p>
          <a:p>
            <a:pPr marL="288000" indent="-288000">
              <a:spcBef>
                <a:spcPts val="18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granica</a:t>
            </a:r>
            <a:r>
              <a:rPr lang="hr-HR" sz="2400" dirty="0" smtClean="0">
                <a:latin typeface="+mj-lt"/>
                <a:cs typeface="Arial" pitchFamily="34" charset="0"/>
              </a:rPr>
              <a:t> između primarnih i sekundarnih grupa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nije čvrsta </a:t>
            </a:r>
            <a:b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</a:br>
            <a:r>
              <a:rPr lang="hr-HR" sz="20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(sekundarna grupa može postati primarna učestalijim druženjem članova)</a:t>
            </a:r>
            <a:endParaRPr lang="hr-HR" sz="2400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+mj-lt"/>
                <a:cs typeface="Calibri" panose="020F0502020204030204" pitchFamily="34" charset="0"/>
              </a:rPr>
              <a:t>PRIMARNE I SEKUNDARNE GRUPE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+mj-lt"/>
                <a:cs typeface="Calibri" panose="020F0502020204030204" pitchFamily="34" charset="0"/>
              </a:rPr>
              <a:t>PRIMARNE I SEKUNDARNE GRUPE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358158"/>
              </p:ext>
            </p:extLst>
          </p:nvPr>
        </p:nvGraphicFramePr>
        <p:xfrm>
          <a:off x="214313" y="1535223"/>
          <a:ext cx="8786874" cy="4379797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413471"/>
                <a:gridCol w="3158662"/>
                <a:gridCol w="3214741"/>
              </a:tblGrid>
              <a:tr h="395070">
                <a:tc>
                  <a:txBody>
                    <a:bodyPr/>
                    <a:lstStyle/>
                    <a:p>
                      <a:pPr algn="ctr"/>
                      <a:endParaRPr lang="hr-HR" sz="2200" b="1" dirty="0">
                        <a:solidFill>
                          <a:schemeClr val="tx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Arial" pitchFamily="34" charset="0"/>
                        </a:rPr>
                        <a:t>PRIMARNE</a:t>
                      </a:r>
                      <a:endParaRPr lang="hr-HR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Arial" pitchFamily="34" charset="0"/>
                        </a:rPr>
                        <a:t>SEKUNDARNE</a:t>
                      </a:r>
                      <a:endParaRPr lang="hr-HR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2060"/>
                    </a:solidFill>
                  </a:tcPr>
                </a:tc>
              </a:tr>
              <a:tr h="390748">
                <a:tc>
                  <a:txBody>
                    <a:bodyPr/>
                    <a:lstStyle/>
                    <a:p>
                      <a:pPr marL="180000" algn="r"/>
                      <a:r>
                        <a:rPr lang="hr-HR" sz="22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Arial" pitchFamily="34" charset="0"/>
                        </a:rPr>
                        <a:t>VELIČINA GRUPE</a:t>
                      </a:r>
                      <a:endParaRPr lang="hr-HR" sz="22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>
                          <a:solidFill>
                            <a:schemeClr val="bg1"/>
                          </a:solidFill>
                          <a:latin typeface="+mj-lt"/>
                          <a:cs typeface="Arial" pitchFamily="34" charset="0"/>
                        </a:rPr>
                        <a:t>malobrojne</a:t>
                      </a:r>
                      <a:endParaRPr lang="hr-HR" sz="2000" b="1" dirty="0">
                        <a:solidFill>
                          <a:schemeClr val="bg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>
                          <a:solidFill>
                            <a:schemeClr val="bg1"/>
                          </a:solidFill>
                          <a:latin typeface="+mj-lt"/>
                          <a:cs typeface="Arial" pitchFamily="34" charset="0"/>
                        </a:rPr>
                        <a:t>brojnije</a:t>
                      </a:r>
                      <a:endParaRPr lang="hr-HR" sz="2000" b="1" dirty="0">
                        <a:solidFill>
                          <a:schemeClr val="bg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28628">
                <a:tc>
                  <a:txBody>
                    <a:bodyPr/>
                    <a:lstStyle/>
                    <a:p>
                      <a:pPr marL="180000" algn="r"/>
                      <a:r>
                        <a:rPr lang="hr-HR" sz="22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Arial" pitchFamily="34" charset="0"/>
                        </a:rPr>
                        <a:t>ZNAČAJKE ODNOSA</a:t>
                      </a:r>
                      <a:endParaRPr lang="hr-HR" sz="22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>
                          <a:solidFill>
                            <a:schemeClr val="bg1"/>
                          </a:solidFill>
                          <a:latin typeface="+mj-lt"/>
                          <a:cs typeface="Arial" pitchFamily="34" charset="0"/>
                        </a:rPr>
                        <a:t>osobno</a:t>
                      </a:r>
                      <a:r>
                        <a:rPr lang="hr-HR" sz="2000" b="0" baseline="0" dirty="0" smtClean="0">
                          <a:solidFill>
                            <a:schemeClr val="bg1"/>
                          </a:solidFill>
                          <a:latin typeface="+mj-lt"/>
                          <a:cs typeface="Arial" pitchFamily="34" charset="0"/>
                        </a:rPr>
                        <a:t> orijentirani</a:t>
                      </a:r>
                      <a:endParaRPr lang="hr-HR" sz="2000" b="0" dirty="0">
                        <a:solidFill>
                          <a:schemeClr val="bg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>
                          <a:solidFill>
                            <a:schemeClr val="bg1"/>
                          </a:solidFill>
                          <a:latin typeface="+mj-lt"/>
                          <a:cs typeface="Arial" pitchFamily="34" charset="0"/>
                        </a:rPr>
                        <a:t>ciljno</a:t>
                      </a:r>
                      <a:r>
                        <a:rPr lang="hr-HR" sz="2000" b="0" dirty="0" smtClean="0">
                          <a:solidFill>
                            <a:schemeClr val="bg1"/>
                          </a:solidFill>
                          <a:latin typeface="+mj-lt"/>
                          <a:cs typeface="Arial" pitchFamily="34" charset="0"/>
                        </a:rPr>
                        <a:t> orijentirani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642942">
                <a:tc>
                  <a:txBody>
                    <a:bodyPr/>
                    <a:lstStyle/>
                    <a:p>
                      <a:pPr marL="180000" algn="r"/>
                      <a:r>
                        <a:rPr kumimoji="0" lang="hr-HR" sz="2200" b="1" kern="1200" baseline="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+mn-ea"/>
                          <a:cs typeface="Arial" pitchFamily="34" charset="0"/>
                        </a:rPr>
                        <a:t>TRAJANJE ODNOSA</a:t>
                      </a:r>
                      <a:endParaRPr lang="hr-HR" sz="22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hr-HR" sz="2000" b="0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obično </a:t>
                      </a:r>
                      <a:r>
                        <a:rPr kumimoji="0" lang="hr-HR" sz="2000" b="1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dugotrajni</a:t>
                      </a:r>
                      <a:endParaRPr lang="hr-HR" sz="2000" b="1" dirty="0">
                        <a:solidFill>
                          <a:schemeClr val="bg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hr-HR" sz="2000" b="0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često </a:t>
                      </a:r>
                      <a:r>
                        <a:rPr kumimoji="0" lang="hr-HR" sz="2000" b="1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kratkotrajni</a:t>
                      </a:r>
                      <a:endParaRPr lang="hr-HR" sz="2000" b="1" dirty="0">
                        <a:solidFill>
                          <a:schemeClr val="bg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714380">
                <a:tc>
                  <a:txBody>
                    <a:bodyPr/>
                    <a:lstStyle/>
                    <a:p>
                      <a:pPr marL="180000" algn="r"/>
                      <a:r>
                        <a:rPr kumimoji="0" lang="hr-HR" sz="2200" b="1" kern="1200" baseline="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+mn-ea"/>
                          <a:cs typeface="Arial" pitchFamily="34" charset="0"/>
                        </a:rPr>
                        <a:t>OBUHVATNOST ODNOSA</a:t>
                      </a:r>
                      <a:endParaRPr lang="hr-HR" sz="22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hr-HR" sz="2000" b="1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obuhvatni</a:t>
                      </a:r>
                      <a:r>
                        <a:rPr kumimoji="0" lang="hr-HR" sz="2000" b="0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 odnosi koji uključuju različite aktivnosti</a:t>
                      </a:r>
                      <a:endParaRPr lang="hr-HR" sz="2000" b="0" dirty="0">
                        <a:solidFill>
                          <a:schemeClr val="bg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hr-HR" sz="2000" b="1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površni</a:t>
                      </a:r>
                      <a:r>
                        <a:rPr kumimoji="0" lang="hr-HR" sz="2000" b="0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 odnosi koji uključuju malobrojne aktivnosti</a:t>
                      </a:r>
                      <a:endParaRPr lang="hr-HR" sz="2000" b="0" dirty="0">
                        <a:solidFill>
                          <a:schemeClr val="bg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539317">
                <a:tc>
                  <a:txBody>
                    <a:bodyPr/>
                    <a:lstStyle/>
                    <a:p>
                      <a:pPr marL="180000" algn="r"/>
                      <a:r>
                        <a:rPr kumimoji="0" lang="hr-HR" sz="2200" b="1" kern="1200" baseline="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+mn-ea"/>
                          <a:cs typeface="Arial" pitchFamily="34" charset="0"/>
                        </a:rPr>
                        <a:t>TIPIČNI PRIMJERI</a:t>
                      </a:r>
                      <a:endParaRPr lang="hr-HR" sz="22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hr-HR" sz="2000" b="0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obitelj, prijateljstvo</a:t>
                      </a:r>
                      <a:endParaRPr lang="hr-HR" sz="2000" b="0" dirty="0">
                        <a:solidFill>
                          <a:schemeClr val="bg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hr-HR" sz="2000" b="0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radna organizacija, politička stranka</a:t>
                      </a:r>
                      <a:endParaRPr lang="hr-HR" sz="2000" b="0" dirty="0">
                        <a:solidFill>
                          <a:schemeClr val="bg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539317">
                <a:tc>
                  <a:txBody>
                    <a:bodyPr/>
                    <a:lstStyle/>
                    <a:p>
                      <a:pPr marL="180000" algn="r"/>
                      <a:r>
                        <a:rPr lang="hr-HR" sz="22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Arial" pitchFamily="34" charset="0"/>
                        </a:rPr>
                        <a:t>SLIČNOST</a:t>
                      </a:r>
                      <a:endParaRPr lang="hr-HR" sz="22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i="1" dirty="0" smtClean="0">
                          <a:solidFill>
                            <a:schemeClr val="bg1"/>
                          </a:solidFill>
                          <a:latin typeface="+mj-lt"/>
                          <a:cs typeface="Arial" pitchFamily="34" charset="0"/>
                        </a:rPr>
                        <a:t>gemeinschaft</a:t>
                      </a:r>
                      <a:endParaRPr lang="hr-HR" sz="2000" b="1" i="1" dirty="0">
                        <a:solidFill>
                          <a:schemeClr val="bg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hr-HR" sz="2000" b="1" i="1" kern="1200" dirty="0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gesellschaft</a:t>
                      </a:r>
                      <a:endParaRPr kumimoji="0" lang="hr-HR" sz="2000" b="1" i="1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Calibri" panose="020F0502020204030204" pitchFamily="34" charset="0"/>
                <a:cs typeface="Calibri" panose="020F0502020204030204" pitchFamily="34" charset="0"/>
              </a:rPr>
              <a:t>PONAVLJANJE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75904" y="836712"/>
            <a:ext cx="8572560" cy="5643602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457200" indent="-4572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–"/>
            </a:pPr>
            <a:r>
              <a:rPr lang="hr-HR" sz="2800" dirty="0" smtClean="0">
                <a:latin typeface="+mj-lt"/>
                <a:cs typeface="Arial" pitchFamily="34" charset="0"/>
              </a:rPr>
              <a:t>društvena grupa</a:t>
            </a:r>
          </a:p>
          <a:p>
            <a:pPr marL="914400" lvl="1" indent="-4572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–"/>
            </a:pPr>
            <a:r>
              <a:rPr lang="hr-HR" sz="2800" dirty="0" smtClean="0">
                <a:latin typeface="+mj-lt"/>
                <a:cs typeface="Arial" pitchFamily="34" charset="0"/>
              </a:rPr>
              <a:t>agregat</a:t>
            </a:r>
          </a:p>
          <a:p>
            <a:pPr marL="914400" lvl="1" indent="-4572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–"/>
            </a:pPr>
            <a:r>
              <a:rPr lang="hr-HR" sz="2800" dirty="0" smtClean="0">
                <a:latin typeface="+mj-lt"/>
                <a:cs typeface="Arial" pitchFamily="34" charset="0"/>
              </a:rPr>
              <a:t>socijalna kategorija</a:t>
            </a:r>
          </a:p>
          <a:p>
            <a:pPr marL="457200" indent="-4572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–"/>
            </a:pPr>
            <a:r>
              <a:rPr lang="hr-HR" sz="2800" dirty="0" smtClean="0">
                <a:latin typeface="+mj-lt"/>
                <a:cs typeface="Arial" pitchFamily="34" charset="0"/>
              </a:rPr>
              <a:t>primarne grupe</a:t>
            </a:r>
          </a:p>
          <a:p>
            <a:pPr marL="457200" indent="-4572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–"/>
            </a:pPr>
            <a:r>
              <a:rPr lang="hr-HR" sz="2800" dirty="0" smtClean="0">
                <a:latin typeface="+mj-lt"/>
                <a:cs typeface="Arial" pitchFamily="34" charset="0"/>
              </a:rPr>
              <a:t>sekundarne grupe</a:t>
            </a:r>
          </a:p>
          <a:p>
            <a:pPr marL="457200" indent="-4572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–"/>
            </a:pPr>
            <a:r>
              <a:rPr lang="hr-HR" sz="2800" dirty="0" smtClean="0">
                <a:latin typeface="+mj-lt"/>
                <a:cs typeface="Arial" pitchFamily="34" charset="0"/>
              </a:rPr>
              <a:t>referentne grupe</a:t>
            </a:r>
          </a:p>
          <a:p>
            <a:pPr marL="914400" lvl="1" indent="-4572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–"/>
            </a:pPr>
            <a:r>
              <a:rPr lang="hr-HR" sz="2800" dirty="0" smtClean="0">
                <a:latin typeface="+mj-lt"/>
                <a:cs typeface="Arial" pitchFamily="34" charset="0"/>
              </a:rPr>
              <a:t>relativna deprivacija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196792"/>
            <a:ext cx="7020193" cy="3587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+mj-lt"/>
                <a:cs typeface="Calibri" panose="020F0502020204030204" pitchFamily="34" charset="0"/>
              </a:rPr>
              <a:t>REFERENTNE GRUPE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-32" y="980728"/>
            <a:ext cx="9144032" cy="2356884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REFERENTNE GRUPE </a:t>
            </a:r>
            <a:r>
              <a:rPr lang="hr-HR" sz="2400" dirty="0" smtClean="0">
                <a:latin typeface="+mj-lt"/>
                <a:cs typeface="Arial" pitchFamily="34" charset="0"/>
              </a:rPr>
              <a:t>– služe kao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osnovica</a:t>
            </a:r>
            <a:r>
              <a:rPr lang="hr-HR" sz="2400" dirty="0" smtClean="0">
                <a:latin typeface="+mj-lt"/>
                <a:cs typeface="Arial" pitchFamily="34" charset="0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mjerilo</a:t>
            </a:r>
            <a:r>
              <a:rPr lang="hr-HR" sz="2400" dirty="0" smtClean="0">
                <a:latin typeface="+mj-lt"/>
                <a:cs typeface="Arial" pitchFamily="34" charset="0"/>
              </a:rPr>
              <a:t> za </a:t>
            </a:r>
            <a:r>
              <a:rPr lang="hr-HR" sz="2400" u="sng" dirty="0" smtClean="0">
                <a:latin typeface="+mj-lt"/>
                <a:cs typeface="Arial" pitchFamily="34" charset="0"/>
              </a:rPr>
              <a:t>procjenjivanje i oblikovanje</a:t>
            </a:r>
            <a:r>
              <a:rPr lang="hr-HR" sz="2400" dirty="0" smtClean="0">
                <a:latin typeface="+mj-lt"/>
                <a:cs typeface="Arial" pitchFamily="34" charset="0"/>
              </a:rPr>
              <a:t> naših stavova, osjećaja i djelovanja</a:t>
            </a:r>
          </a:p>
          <a:p>
            <a:pPr marL="745200" lvl="1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pomažu nam shvatiti svijet oko sebe i služe kao izvor psihološke identifikacije</a:t>
            </a:r>
          </a:p>
          <a:p>
            <a:pPr marL="745200" lvl="1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200" i="1" dirty="0" smtClean="0">
                <a:latin typeface="+mj-lt"/>
                <a:cs typeface="Arial" pitchFamily="34" charset="0"/>
              </a:rPr>
              <a:t>npr. revolucionar iz visoke klase (Ché), imigrant koji se asimilirao, učenik koji je dobio slabu ocjenu iz sociologije</a:t>
            </a:r>
          </a:p>
          <a:p>
            <a:pPr marL="288000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</a:pPr>
            <a:endParaRPr lang="hr-HR" sz="2200" dirty="0" smtClean="0">
              <a:latin typeface="+mj-lt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354307" y="3540898"/>
            <a:ext cx="4221336" cy="500066"/>
          </a:xfrm>
          <a:prstGeom prst="rect">
            <a:avLst/>
          </a:prstGeom>
          <a:solidFill>
            <a:srgbClr val="CC000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FUNKCIJE REFERENTNE GRUPE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604408" y="4741328"/>
            <a:ext cx="3077928" cy="1904965"/>
            <a:chOff x="1380909" y="4786322"/>
            <a:chExt cx="2810282" cy="1928826"/>
          </a:xfrm>
        </p:grpSpPr>
        <p:sp>
          <p:nvSpPr>
            <p:cNvPr id="14" name="Rectangle 13"/>
            <p:cNvSpPr/>
            <p:nvPr/>
          </p:nvSpPr>
          <p:spPr>
            <a:xfrm>
              <a:off x="1380909" y="5000636"/>
              <a:ext cx="2810282" cy="171451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solidFill>
                    <a:srgbClr val="FF0000"/>
                  </a:solidFill>
                  <a:latin typeface="+mj-lt"/>
                </a:rPr>
                <a:t>  </a:t>
              </a:r>
              <a:endParaRPr lang="hr-HR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571604" y="4786322"/>
              <a:ext cx="2428892" cy="499669"/>
            </a:xfrm>
            <a:prstGeom prst="rect">
              <a:avLst/>
            </a:prstGeom>
            <a:solidFill>
              <a:srgbClr val="002060"/>
            </a:solidFill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Arial" pitchFamily="34" charset="0"/>
                </a:rPr>
                <a:t>NORMATIVNA</a:t>
              </a:r>
              <a:endParaRPr lang="hr-H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 rot="5400000">
            <a:off x="4054075" y="4161240"/>
            <a:ext cx="500067" cy="46434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6200000" flipH="1">
            <a:off x="6518683" y="4161239"/>
            <a:ext cx="500067" cy="464350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778101" y="5273349"/>
            <a:ext cx="28740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usvajanje normi </a:t>
            </a:r>
            <a:r>
              <a:rPr lang="hr-HR" sz="2000" dirty="0" smtClean="0">
                <a:latin typeface="+mj-lt"/>
                <a:cs typeface="Arial" pitchFamily="34" charset="0"/>
              </a:rPr>
              <a:t>grupe s kojom se poistovjećujemo </a:t>
            </a:r>
            <a:r>
              <a:rPr lang="hr-HR" sz="2000" i="1" dirty="0" smtClean="0">
                <a:latin typeface="+mj-lt"/>
                <a:cs typeface="Arial" pitchFamily="34" charset="0"/>
              </a:rPr>
              <a:t>(stil života, odijevanje,  </a:t>
            </a:r>
            <a:r>
              <a:rPr lang="hr-HR" sz="2000" i="1" dirty="0" err="1" smtClean="0">
                <a:latin typeface="+mj-lt"/>
                <a:cs typeface="Arial" pitchFamily="34" charset="0"/>
              </a:rPr>
              <a:t>ponašanje..</a:t>
            </a:r>
            <a:r>
              <a:rPr lang="hr-HR" sz="2000" i="1" dirty="0" smtClean="0">
                <a:latin typeface="+mj-lt"/>
                <a:cs typeface="Arial" pitchFamily="34" charset="0"/>
              </a:rPr>
              <a:t>.)</a:t>
            </a:r>
            <a:endParaRPr lang="hr-HR" sz="2000" i="1" dirty="0">
              <a:latin typeface="+mj-lt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28184" y="5273350"/>
            <a:ext cx="24206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usporedba</a:t>
            </a:r>
            <a:r>
              <a:rPr lang="hr-HR" sz="2000" dirty="0" smtClean="0">
                <a:latin typeface="+mj-lt"/>
                <a:cs typeface="Arial" pitchFamily="34" charset="0"/>
              </a:rPr>
              <a:t> </a:t>
            </a:r>
            <a:r>
              <a:rPr lang="hr-HR" sz="20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značajki</a:t>
            </a:r>
            <a:r>
              <a:rPr lang="hr-HR" sz="2000" dirty="0" smtClean="0">
                <a:latin typeface="+mj-lt"/>
                <a:cs typeface="Arial" pitchFamily="34" charset="0"/>
              </a:rPr>
              <a:t> referentne grupe s grupom kojoj stvarno pripadamo</a:t>
            </a:r>
            <a:endParaRPr lang="hr-HR" sz="2000" dirty="0">
              <a:latin typeface="+mj-lt"/>
              <a:cs typeface="Arial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065704" y="4741328"/>
            <a:ext cx="2727633" cy="1904965"/>
            <a:chOff x="5279886" y="4786322"/>
            <a:chExt cx="2727633" cy="1928826"/>
          </a:xfrm>
        </p:grpSpPr>
        <p:sp>
          <p:nvSpPr>
            <p:cNvPr id="15" name="Rectangle 14"/>
            <p:cNvSpPr/>
            <p:nvPr/>
          </p:nvSpPr>
          <p:spPr>
            <a:xfrm>
              <a:off x="5279886" y="5000636"/>
              <a:ext cx="2727633" cy="171451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latin typeface="+mj-lt"/>
                </a:rPr>
                <a:t>  </a:t>
              </a:r>
              <a:endParaRPr lang="hr-HR" dirty="0">
                <a:latin typeface="+mj-lt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429256" y="4786322"/>
              <a:ext cx="2428892" cy="499669"/>
            </a:xfrm>
            <a:prstGeom prst="rect">
              <a:avLst/>
            </a:prstGeom>
            <a:solidFill>
              <a:srgbClr val="002060"/>
            </a:solidFill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Arial" pitchFamily="34" charset="0"/>
                </a:rPr>
                <a:t>KOMPARATIVNA</a:t>
              </a:r>
              <a:endParaRPr lang="hr-H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endParaRPr>
            </a:p>
          </p:txBody>
        </p:sp>
      </p:grpSp>
      <p:pic>
        <p:nvPicPr>
          <p:cNvPr id="18" name="Picture 17" descr="referentna_grupa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42" y="3586584"/>
            <a:ext cx="2286016" cy="31009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136142" y="4741328"/>
            <a:ext cx="8828346" cy="1845988"/>
          </a:xfrm>
          <a:prstGeom prst="rect">
            <a:avLst/>
          </a:prstGeom>
          <a:solidFill>
            <a:schemeClr val="tx1"/>
          </a:solidFill>
        </p:spPr>
        <p:txBody>
          <a:bodyPr vert="horz">
            <a:noAutofit/>
          </a:bodyPr>
          <a:lstStyle/>
          <a:p>
            <a:pPr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</a:pPr>
            <a:r>
              <a:rPr lang="hr-HR" sz="2300" i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Grupe koje služe </a:t>
            </a:r>
            <a:r>
              <a:rPr lang="hr-HR" sz="2300" i="1" dirty="0" smtClean="0">
                <a:solidFill>
                  <a:srgbClr val="FF0000"/>
                </a:solidFill>
                <a:latin typeface="+mj-lt"/>
                <a:cs typeface="Arial" pitchFamily="34" charset="0"/>
              </a:rPr>
              <a:t>radi uspoređivanja pojedinca s drugim pojedincima u grupi</a:t>
            </a:r>
            <a:r>
              <a:rPr lang="hr-HR" sz="2300" i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, čiji status služi kao uzor drugima. Individua </a:t>
            </a:r>
            <a:r>
              <a:rPr lang="hr-HR" sz="2300" i="1" dirty="0" smtClean="0">
                <a:solidFill>
                  <a:srgbClr val="FF0000"/>
                </a:solidFill>
                <a:latin typeface="+mj-lt"/>
                <a:cs typeface="Arial" pitchFamily="34" charset="0"/>
              </a:rPr>
              <a:t>pokušava otkriti na kojem je mjestu u hijerarhiji </a:t>
            </a:r>
            <a:r>
              <a:rPr lang="hr-HR" sz="2300" i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i kako se može postići viši položaj. On sebe doživljava kao na „nižem” ili „višem” položaju u odnosu na grupu.</a:t>
            </a:r>
          </a:p>
          <a:p>
            <a:pPr marL="288000" indent="-288000" algn="r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</a:pPr>
            <a:r>
              <a:rPr lang="hr-HR" sz="2300" i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Vesna Šipuš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5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7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allAtOnce"/>
      <p:bldP spid="4" grpId="0" uiExpand="1" build="allAtOnce" animBg="1"/>
      <p:bldP spid="10" grpId="0" build="allAtOnce"/>
      <p:bldP spid="16" grpId="0" build="allAtOnce"/>
      <p:bldP spid="19" grpId="0" uiExpand="1" build="allAtOnce" animBg="1"/>
      <p:bldP spid="19" grpId="1" uiExpand="1" build="allAtOnce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 fontScale="90000"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+mj-lt"/>
                <a:cs typeface="Calibri" panose="020F0502020204030204" pitchFamily="34" charset="0"/>
              </a:rPr>
              <a:t>REFERENTNE GRUPE 			</a:t>
            </a:r>
            <a:r>
              <a:rPr lang="hr-HR" sz="4200" dirty="0">
                <a:latin typeface="+mj-lt"/>
                <a:cs typeface="Calibri" panose="020F0502020204030204" pitchFamily="34" charset="0"/>
              </a:rPr>
              <a:t> </a:t>
            </a:r>
            <a:r>
              <a:rPr lang="hr-HR" sz="4200" dirty="0" smtClean="0">
                <a:latin typeface="+mj-lt"/>
                <a:cs typeface="Calibri" panose="020F0502020204030204" pitchFamily="34" charset="0"/>
              </a:rPr>
              <a:t>  </a:t>
            </a:r>
            <a:r>
              <a:rPr lang="hr-HR" sz="1800" b="0" i="1" dirty="0" smtClean="0">
                <a:latin typeface="+mj-lt"/>
                <a:cs typeface="Calibri" panose="020F0502020204030204" pitchFamily="34" charset="0"/>
              </a:rPr>
              <a:t>udžbenik 113. str</a:t>
            </a:r>
            <a:endParaRPr lang="hr-HR" sz="4200" b="0" i="1" dirty="0" smtClean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-32" y="1000108"/>
            <a:ext cx="9144032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RELATIVNA DEPRIVACIJA </a:t>
            </a:r>
            <a:r>
              <a:rPr lang="hr-HR" sz="2400" dirty="0" smtClean="0">
                <a:latin typeface="+mj-lt"/>
                <a:cs typeface="Arial" pitchFamily="34" charset="0"/>
              </a:rPr>
              <a:t>– </a:t>
            </a:r>
            <a:r>
              <a:rPr lang="vi-VN" sz="2400" dirty="0" smtClean="0">
                <a:latin typeface="+mj-lt"/>
                <a:cs typeface="Arial" pitchFamily="34" charset="0"/>
              </a:rPr>
              <a:t>nezadovoljstv</a:t>
            </a:r>
            <a:r>
              <a:rPr lang="hr-HR" sz="2400" dirty="0" smtClean="0">
                <a:latin typeface="+mj-lt"/>
                <a:cs typeface="Arial" pitchFamily="34" charset="0"/>
              </a:rPr>
              <a:t>a</a:t>
            </a:r>
            <a:r>
              <a:rPr lang="vi-VN" sz="2400" dirty="0" smtClean="0">
                <a:latin typeface="+mj-lt"/>
                <a:cs typeface="Arial" pitchFamily="34" charset="0"/>
              </a:rPr>
              <a:t> zbog jaza između</a:t>
            </a:r>
            <a:r>
              <a:rPr lang="hr-HR" sz="2400" dirty="0" smtClean="0">
                <a:latin typeface="+mj-lt"/>
                <a:cs typeface="Arial" pitchFamily="34" charset="0"/>
              </a:rPr>
              <a:t> </a:t>
            </a:r>
            <a:r>
              <a:rPr lang="vi-VN" sz="2400" dirty="0" smtClean="0">
                <a:latin typeface="+mj-lt"/>
                <a:cs typeface="Arial" pitchFamily="34" charset="0"/>
              </a:rPr>
              <a:t>onoga što </a:t>
            </a:r>
            <a:r>
              <a:rPr lang="vi-VN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zaista imamo </a:t>
            </a:r>
            <a:r>
              <a:rPr lang="vi-VN" sz="2200" i="1" dirty="0" smtClean="0">
                <a:latin typeface="+mj-lt"/>
                <a:cs typeface="Arial" pitchFamily="34" charset="0"/>
              </a:rPr>
              <a:t>(u grupi kojoj pripadamo) </a:t>
            </a:r>
            <a:r>
              <a:rPr lang="vi-VN" sz="2400" dirty="0" smtClean="0">
                <a:latin typeface="+mj-lt"/>
                <a:cs typeface="Arial" pitchFamily="34" charset="0"/>
              </a:rPr>
              <a:t>i</a:t>
            </a:r>
            <a:r>
              <a:rPr lang="hr-HR" sz="2400" dirty="0" smtClean="0">
                <a:latin typeface="+mj-lt"/>
                <a:cs typeface="Arial" pitchFamily="34" charset="0"/>
              </a:rPr>
              <a:t> </a:t>
            </a:r>
            <a:r>
              <a:rPr lang="vi-VN" sz="2400" dirty="0" smtClean="0">
                <a:latin typeface="+mj-lt"/>
                <a:cs typeface="Arial" pitchFamily="34" charset="0"/>
              </a:rPr>
              <a:t>onoga što </a:t>
            </a:r>
            <a:r>
              <a:rPr lang="vi-VN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smatramo da bismo trebali imati </a:t>
            </a:r>
            <a:r>
              <a:rPr lang="vi-VN" sz="2200" i="1" dirty="0" smtClean="0">
                <a:latin typeface="+mj-lt"/>
                <a:cs typeface="Arial" pitchFamily="34" charset="0"/>
              </a:rPr>
              <a:t>(na osnovi</a:t>
            </a:r>
            <a:r>
              <a:rPr lang="hr-HR" sz="2200" i="1" dirty="0" smtClean="0">
                <a:latin typeface="+mj-lt"/>
                <a:cs typeface="Arial" pitchFamily="34" charset="0"/>
              </a:rPr>
              <a:t> </a:t>
            </a:r>
            <a:r>
              <a:rPr lang="vi-VN" sz="2200" i="1" dirty="0" smtClean="0">
                <a:latin typeface="+mj-lt"/>
                <a:cs typeface="Arial" pitchFamily="34" charset="0"/>
              </a:rPr>
              <a:t>mjerila referentne grupe)</a:t>
            </a:r>
            <a:endParaRPr lang="hr-HR" sz="2200" i="1" dirty="0" smtClean="0">
              <a:latin typeface="+mj-lt"/>
              <a:cs typeface="Arial" pitchFamily="34" charset="0"/>
            </a:endParaRPr>
          </a:p>
          <a:p>
            <a:pPr marL="745200" lvl="1" indent="-288000">
              <a:spcBef>
                <a:spcPts val="18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200" i="1" dirty="0" smtClean="0">
                <a:latin typeface="+mj-lt"/>
                <a:cs typeface="Arial" pitchFamily="34" charset="0"/>
              </a:rPr>
              <a:t>primjer istraživanja za vrijeme II. svj. rata na američkim vojnicima </a:t>
            </a:r>
            <a:br>
              <a:rPr lang="hr-HR" sz="2200" i="1" dirty="0" smtClean="0">
                <a:latin typeface="+mj-lt"/>
                <a:cs typeface="Arial" pitchFamily="34" charset="0"/>
              </a:rPr>
            </a:br>
            <a:r>
              <a:rPr lang="hr-HR" sz="2200" i="1" dirty="0" smtClean="0">
                <a:latin typeface="+mj-lt"/>
                <a:cs typeface="Arial" pitchFamily="34" charset="0"/>
              </a:rPr>
              <a:t>o motivaciji za napredovanje u vojsci</a:t>
            </a:r>
          </a:p>
          <a:p>
            <a:pPr marL="745200" lvl="1" indent="-288000">
              <a:spcBef>
                <a:spcPts val="18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hipoteza: </a:t>
            </a:r>
            <a:r>
              <a:rPr lang="hr-HR" sz="2200" i="1" dirty="0" smtClean="0">
                <a:latin typeface="+mj-lt"/>
                <a:cs typeface="Arial" pitchFamily="34" charset="0"/>
              </a:rPr>
              <a:t>u jedinicama s više odlikovanja, vojnici će biti zadovoljniji i motiviraniji</a:t>
            </a:r>
          </a:p>
          <a:p>
            <a:pPr marL="745200" lvl="1" indent="-288000">
              <a:spcBef>
                <a:spcPts val="18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rezultati istraživanja: </a:t>
            </a:r>
            <a:r>
              <a:rPr lang="hr-HR" sz="2200" i="1" dirty="0" smtClean="0">
                <a:latin typeface="+mj-lt"/>
                <a:cs typeface="Arial" pitchFamily="34" charset="0"/>
              </a:rPr>
              <a:t>pripadnici jedinica koje su dobile manje odlikovanja bili su manje nezadovoljni nego pripadnici jedinica koje su dobile više odlikovanja u ratu</a:t>
            </a:r>
          </a:p>
          <a:p>
            <a:pPr marL="745200" lvl="1" indent="-288000">
              <a:spcBef>
                <a:spcPts val="18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zaključak: </a:t>
            </a:r>
            <a:r>
              <a:rPr lang="hr-HR" sz="2200" i="1" dirty="0" smtClean="0">
                <a:latin typeface="+mj-lt"/>
                <a:cs typeface="Arial" pitchFamily="34" charset="0"/>
              </a:rPr>
              <a:t>kao mjerilo za vlastite prosudbe uzimamo specifičnu društvenu grupu (referentnu grupu)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SOCIJALNA INTERAKCIJA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71546"/>
            <a:ext cx="9036496" cy="564360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DRUŠTVENO DJELOVANJE (AKCIJA)</a:t>
            </a:r>
          </a:p>
          <a:p>
            <a:pPr indent="-324000">
              <a:spcBef>
                <a:spcPts val="0"/>
              </a:spcBef>
              <a:buSzPct val="100000"/>
              <a:buFont typeface="Arial" pitchFamily="34" charset="0"/>
              <a:buChar char="–"/>
            </a:pPr>
            <a:r>
              <a:rPr lang="hr-H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ponašanje usmjereno na druge ljude</a:t>
            </a:r>
          </a:p>
          <a:p>
            <a:pPr>
              <a:spcBef>
                <a:spcPts val="18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SOCIJALNA INTERAKCIJA </a:t>
            </a:r>
            <a:endParaRPr lang="hr-HR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alibri" panose="020F0502020204030204" pitchFamily="34" charset="0"/>
            </a:endParaRPr>
          </a:p>
          <a:p>
            <a:pPr indent="-324000"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obostrano</a:t>
            </a:r>
            <a:r>
              <a:rPr lang="hr-HR" dirty="0" smtClean="0">
                <a:latin typeface="+mj-lt"/>
                <a:cs typeface="Calibri" panose="020F0502020204030204" pitchFamily="34" charset="0"/>
              </a:rPr>
              <a:t> i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uzajamno</a:t>
            </a:r>
            <a:r>
              <a:rPr lang="hr-HR" dirty="0" smtClean="0">
                <a:latin typeface="+mj-lt"/>
                <a:cs typeface="Calibri" panose="020F0502020204030204" pitchFamily="34" charset="0"/>
              </a:rPr>
              <a:t>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utjecanje</a:t>
            </a:r>
            <a:r>
              <a:rPr lang="hr-HR" dirty="0" smtClean="0">
                <a:latin typeface="+mj-lt"/>
                <a:cs typeface="Calibri" panose="020F0502020204030204" pitchFamily="34" charset="0"/>
              </a:rPr>
              <a:t> dvaju ili više osoba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na međusobno ponašanje</a:t>
            </a:r>
          </a:p>
          <a:p>
            <a:pPr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000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mikro</a:t>
            </a:r>
            <a:r>
              <a:rPr lang="hr-H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sociološko</a:t>
            </a:r>
            <a:r>
              <a:rPr lang="hr-HR" dirty="0" smtClean="0">
                <a:latin typeface="+mj-lt"/>
                <a:cs typeface="Calibri" panose="020F0502020204030204" pitchFamily="34" charset="0"/>
              </a:rPr>
              <a:t> promatranje društva </a:t>
            </a:r>
            <a:br>
              <a:rPr lang="hr-HR" dirty="0" smtClean="0">
                <a:latin typeface="+mj-lt"/>
                <a:cs typeface="Calibri" panose="020F0502020204030204" pitchFamily="34" charset="0"/>
              </a:rPr>
            </a:br>
            <a:r>
              <a:rPr lang="hr-HR" sz="2400" i="1" dirty="0" smtClean="0">
                <a:latin typeface="+mj-lt"/>
                <a:cs typeface="Calibri" panose="020F0502020204030204" pitchFamily="34" charset="0"/>
              </a:rPr>
              <a:t>(što ljudi rade, misle i osjećaju u svakodnevnim trenutcima života)</a:t>
            </a:r>
          </a:p>
          <a:p>
            <a:pPr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dirty="0" smtClean="0">
                <a:latin typeface="+mj-lt"/>
                <a:cs typeface="Calibri" panose="020F0502020204030204" pitchFamily="34" charset="0"/>
              </a:rPr>
              <a:t>analiza socijalne interakcije bavi se </a:t>
            </a:r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problemom proizvodnje</a:t>
            </a:r>
            <a:r>
              <a:rPr lang="hr-HR" dirty="0" smtClean="0">
                <a:solidFill>
                  <a:srgbClr val="FFC000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hr-HR" dirty="0" smtClean="0">
                <a:latin typeface="+mj-lt"/>
                <a:cs typeface="Calibri" panose="020F0502020204030204" pitchFamily="34" charset="0"/>
              </a:rPr>
              <a:t>i </a:t>
            </a:r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promjene društva</a:t>
            </a:r>
            <a:r>
              <a:rPr lang="hr-HR" dirty="0" smtClean="0">
                <a:solidFill>
                  <a:srgbClr val="FFC000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hr-HR" dirty="0" smtClean="0">
                <a:latin typeface="+mj-lt"/>
                <a:cs typeface="Calibri" panose="020F0502020204030204" pitchFamily="34" charset="0"/>
              </a:rPr>
              <a:t>sa mikro razine („odozdo”) </a:t>
            </a:r>
            <a:r>
              <a:rPr lang="hr-HR" dirty="0" smtClean="0">
                <a:latin typeface="+mj-lt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hr-HR" sz="2400" dirty="0" smtClean="0">
                <a:latin typeface="+mj-lt"/>
                <a:cs typeface="Calibri" panose="020F0502020204030204" pitchFamily="34" charset="0"/>
                <a:sym typeface="Wingdings" pitchFamily="2" charset="2"/>
              </a:rPr>
              <a:t>kako pojedinci mijenjaju društvo</a:t>
            </a:r>
            <a:endParaRPr lang="hr-HR" dirty="0" smtClean="0">
              <a:latin typeface="+mj-lt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+mj-lt"/>
                <a:cs typeface="Calibri" panose="020F0502020204030204" pitchFamily="34" charset="0"/>
              </a:rPr>
              <a:t>GRUPNA DINAMIKA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-32" y="908720"/>
            <a:ext cx="9144032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Arial" pitchFamily="34" charset="0"/>
              </a:rPr>
              <a:t>dvije bitne značajke za razumjevanje grupne dinamike:</a:t>
            </a:r>
          </a:p>
          <a:p>
            <a:pPr marL="914400" lvl="1" indent="-4572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VELIČINA GRUPE </a:t>
            </a:r>
            <a:r>
              <a:rPr lang="hr-HR" sz="2200" dirty="0" smtClean="0">
                <a:latin typeface="+mj-lt"/>
                <a:cs typeface="Arial" pitchFamily="34" charset="0"/>
              </a:rPr>
              <a:t>(</a:t>
            </a:r>
            <a:r>
              <a:rPr lang="hr-HR" sz="2200" i="1" dirty="0" smtClean="0">
                <a:latin typeface="+mj-lt"/>
                <a:cs typeface="Arial" pitchFamily="34" charset="0"/>
              </a:rPr>
              <a:t>Georg</a:t>
            </a:r>
            <a:r>
              <a:rPr lang="hr-HR" sz="2200" dirty="0" smtClean="0">
                <a:latin typeface="+mj-lt"/>
                <a:cs typeface="Arial" pitchFamily="34" charset="0"/>
              </a:rPr>
              <a:t>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Simmel</a:t>
            </a:r>
            <a:r>
              <a:rPr lang="hr-HR" sz="2200" dirty="0" smtClean="0">
                <a:latin typeface="+mj-lt"/>
                <a:cs typeface="Arial" pitchFamily="34" charset="0"/>
              </a:rPr>
              <a:t>)</a:t>
            </a:r>
          </a:p>
          <a:p>
            <a:pPr marL="914400" lvl="1" indent="-4572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VODSTVO GRUPE</a:t>
            </a:r>
          </a:p>
          <a:p>
            <a:pPr marL="457200" indent="-4572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</a:pPr>
            <a:endParaRPr lang="hr-HR" sz="2200" b="1" dirty="0" smtClean="0">
              <a:solidFill>
                <a:srgbClr val="FFC0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71736" y="2337480"/>
            <a:ext cx="3643338" cy="571504"/>
          </a:xfrm>
          <a:prstGeom prst="rect">
            <a:avLst/>
          </a:prstGeom>
          <a:solidFill>
            <a:srgbClr val="CC00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VELIČINA GRUPE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33041" y="4266306"/>
            <a:ext cx="2539091" cy="221457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latin typeface="+mj-lt"/>
              </a:rPr>
              <a:t>  </a:t>
            </a:r>
            <a:endParaRPr lang="hr-HR" dirty="0"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373892" y="4051992"/>
            <a:ext cx="1857388" cy="499669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latin typeface="+mj-lt"/>
                <a:cs typeface="Arial" pitchFamily="34" charset="0"/>
              </a:rPr>
              <a:t>TRIJADA</a:t>
            </a:r>
            <a:endParaRPr lang="hr-HR" sz="2400" b="1" dirty="0">
              <a:latin typeface="+mj-lt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43240" y="4552058"/>
            <a:ext cx="250032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dirty="0" smtClean="0">
                <a:latin typeface="+mj-lt"/>
                <a:cs typeface="Arial" pitchFamily="34" charset="0"/>
              </a:rPr>
              <a:t>dr. grupa od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3</a:t>
            </a:r>
            <a:r>
              <a:rPr lang="hr-HR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 </a:t>
            </a:r>
            <a:r>
              <a:rPr lang="hr-HR" dirty="0" smtClean="0">
                <a:latin typeface="+mj-lt"/>
                <a:cs typeface="Arial" pitchFamily="34" charset="0"/>
              </a:rPr>
              <a:t>člana</a:t>
            </a:r>
          </a:p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stabilnija</a:t>
            </a:r>
            <a:r>
              <a:rPr lang="hr-HR" dirty="0" smtClean="0">
                <a:latin typeface="+mj-lt"/>
                <a:cs typeface="Arial" pitchFamily="34" charset="0"/>
              </a:rPr>
              <a:t> (moguće koalicije)</a:t>
            </a:r>
          </a:p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manje intenzivna interakcija</a:t>
            </a:r>
          </a:p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dirty="0" smtClean="0">
                <a:latin typeface="+mj-lt"/>
                <a:cs typeface="Arial" pitchFamily="34" charset="0"/>
              </a:rPr>
              <a:t>tri odnosa</a:t>
            </a:r>
            <a:endParaRPr lang="hr-HR" dirty="0">
              <a:latin typeface="+mj-lt"/>
              <a:cs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46991" y="4266306"/>
            <a:ext cx="2539091" cy="221457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latin typeface="+mj-lt"/>
              </a:rPr>
              <a:t>  </a:t>
            </a:r>
            <a:endParaRPr lang="hr-HR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87842" y="4051992"/>
            <a:ext cx="1857388" cy="499669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latin typeface="+mj-lt"/>
                <a:cs typeface="Arial" pitchFamily="34" charset="0"/>
              </a:rPr>
              <a:t>DIJADA</a:t>
            </a:r>
            <a:endParaRPr lang="hr-HR" sz="2400" b="1" dirty="0">
              <a:latin typeface="+mj-lt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7190" y="4552058"/>
            <a:ext cx="24288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dirty="0" smtClean="0">
                <a:latin typeface="+mj-lt"/>
                <a:cs typeface="Arial" pitchFamily="34" charset="0"/>
              </a:rPr>
              <a:t>dr. grupa od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2</a:t>
            </a:r>
            <a:r>
              <a:rPr lang="hr-HR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 </a:t>
            </a:r>
            <a:r>
              <a:rPr lang="hr-HR" dirty="0" smtClean="0">
                <a:latin typeface="+mj-lt"/>
                <a:cs typeface="Arial" pitchFamily="34" charset="0"/>
              </a:rPr>
              <a:t>člana</a:t>
            </a:r>
          </a:p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dirty="0" smtClean="0">
                <a:latin typeface="+mj-lt"/>
                <a:cs typeface="Arial" pitchFamily="34" charset="0"/>
              </a:rPr>
              <a:t>krhkija i nestabilnija</a:t>
            </a:r>
          </a:p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intenzivnija interakcija</a:t>
            </a:r>
          </a:p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dirty="0" smtClean="0">
                <a:latin typeface="+mj-lt"/>
                <a:cs typeface="Arial" pitchFamily="34" charset="0"/>
              </a:rPr>
              <a:t>jedan odnos</a:t>
            </a:r>
            <a:endParaRPr lang="hr-HR" dirty="0">
              <a:latin typeface="+mj-lt"/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836007" y="4266306"/>
            <a:ext cx="3115589" cy="221457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latin typeface="+mj-lt"/>
              </a:rPr>
              <a:t>  </a:t>
            </a:r>
            <a:endParaRPr lang="hr-HR" dirty="0">
              <a:latin typeface="+mj-l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113523" y="4051992"/>
            <a:ext cx="2560557" cy="499669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latin typeface="+mj-lt"/>
                <a:cs typeface="Arial" pitchFamily="34" charset="0"/>
              </a:rPr>
              <a:t>BROJNIJE GRUPE</a:t>
            </a:r>
            <a:endParaRPr lang="hr-HR" sz="2400" b="1" dirty="0">
              <a:latin typeface="+mj-lt"/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965834" y="4552058"/>
            <a:ext cx="292664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dirty="0" smtClean="0">
                <a:latin typeface="+mj-lt"/>
                <a:cs typeface="Arial" pitchFamily="34" charset="0"/>
              </a:rPr>
              <a:t>dr. grupa s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više</a:t>
            </a:r>
            <a:r>
              <a:rPr lang="hr-HR" sz="2400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 </a:t>
            </a:r>
            <a:r>
              <a:rPr lang="hr-HR" dirty="0" smtClean="0">
                <a:latin typeface="+mj-lt"/>
                <a:cs typeface="Arial" pitchFamily="34" charset="0"/>
              </a:rPr>
              <a:t>članova</a:t>
            </a:r>
          </a:p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dirty="0" smtClean="0">
                <a:latin typeface="+mj-lt"/>
                <a:cs typeface="Arial" pitchFamily="34" charset="0"/>
              </a:rPr>
              <a:t>stabilnija od trijade</a:t>
            </a:r>
          </a:p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dirty="0" smtClean="0">
                <a:latin typeface="+mj-lt"/>
                <a:cs typeface="Arial" pitchFamily="34" charset="0"/>
              </a:rPr>
              <a:t>oblikuje se </a:t>
            </a:r>
            <a:r>
              <a:rPr lang="hr-HR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formalna</a:t>
            </a:r>
            <a:r>
              <a:rPr lang="hr-HR" dirty="0" smtClean="0">
                <a:latin typeface="+mj-lt"/>
                <a:cs typeface="Arial" pitchFamily="34" charset="0"/>
              </a:rPr>
              <a:t> </a:t>
            </a:r>
            <a:r>
              <a:rPr lang="hr-HR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struktura</a:t>
            </a:r>
            <a:r>
              <a:rPr lang="hr-HR" dirty="0" smtClean="0">
                <a:latin typeface="+mj-lt"/>
                <a:cs typeface="Arial" pitchFamily="34" charset="0"/>
              </a:rPr>
              <a:t> (položaji, </a:t>
            </a:r>
            <a:br>
              <a:rPr lang="hr-HR" dirty="0" smtClean="0">
                <a:latin typeface="+mj-lt"/>
                <a:cs typeface="Arial" pitchFamily="34" charset="0"/>
              </a:rPr>
            </a:br>
            <a:r>
              <a:rPr lang="hr-HR" dirty="0" smtClean="0">
                <a:latin typeface="+mj-lt"/>
                <a:cs typeface="Arial" pitchFamily="34" charset="0"/>
              </a:rPr>
              <a:t>uloge, pravila...)</a:t>
            </a:r>
          </a:p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slabi osobna interakcija </a:t>
            </a:r>
            <a:endParaRPr lang="hr-HR" b="1" dirty="0">
              <a:solidFill>
                <a:srgbClr val="FFC000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rot="10800000" flipV="1">
            <a:off x="1571604" y="3051860"/>
            <a:ext cx="1535918" cy="85725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5400000">
            <a:off x="3893339" y="3444768"/>
            <a:ext cx="785819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857884" y="3123298"/>
            <a:ext cx="1357322" cy="785820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5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  <p:bldP spid="4" grpId="0" build="allAtOnce" animBg="1"/>
      <p:bldP spid="14" grpId="0" animBg="1"/>
      <p:bldP spid="15" grpId="0" animBg="1"/>
      <p:bldP spid="16" grpId="0" uiExpand="1" build="allAtOnce"/>
      <p:bldP spid="30" grpId="0" animBg="1"/>
      <p:bldP spid="31" grpId="0" animBg="1"/>
      <p:bldP spid="32" grpId="0" uiExpand="1" build="allAtOnce"/>
      <p:bldP spid="34" grpId="0" animBg="1"/>
      <p:bldP spid="35" grpId="0" animBg="1"/>
      <p:bldP spid="36" grpId="0" uiExpand="1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16000" contrast="9000"/>
                    </a14:imgEffect>
                  </a14:imgLayer>
                </a14:imgProps>
              </a:ext>
            </a:extLst>
          </a:blip>
          <a:srcRect b="53559"/>
          <a:stretch/>
        </p:blipFill>
        <p:spPr bwMode="auto">
          <a:xfrm>
            <a:off x="1436952" y="138435"/>
            <a:ext cx="6350488" cy="29885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16000" contrast="9000"/>
                    </a14:imgEffect>
                  </a14:imgLayer>
                </a14:imgProps>
              </a:ext>
            </a:extLst>
          </a:blip>
          <a:srcRect t="45701"/>
          <a:stretch/>
        </p:blipFill>
        <p:spPr bwMode="auto">
          <a:xfrm>
            <a:off x="1436952" y="3112637"/>
            <a:ext cx="6350488" cy="3494240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asawicki.info/files/facebook_social_graph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2" y="370956"/>
            <a:ext cx="9030226" cy="604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061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/>
          <p:cNvSpPr txBox="1">
            <a:spLocks/>
          </p:cNvSpPr>
          <p:nvPr/>
        </p:nvSpPr>
        <p:spPr>
          <a:xfrm>
            <a:off x="-4144" y="1000108"/>
            <a:ext cx="9144032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Arial" pitchFamily="34" charset="0"/>
              </a:rPr>
              <a:t>vodstvo ovisi o potrebama grupe </a:t>
            </a:r>
            <a:r>
              <a:rPr lang="hr-HR" sz="2400" i="1" dirty="0" smtClean="0">
                <a:latin typeface="+mj-lt"/>
                <a:cs typeface="Arial" pitchFamily="34" charset="0"/>
              </a:rPr>
              <a:t>(manje grupe ne trebaju vođu)</a:t>
            </a:r>
          </a:p>
          <a:p>
            <a:pPr marL="288000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Arial" pitchFamily="34" charset="0"/>
              </a:rPr>
              <a:t>dva tipa vodstva (</a:t>
            </a:r>
            <a:r>
              <a:rPr lang="hr-HR" sz="2400" u="sng" dirty="0" smtClean="0">
                <a:latin typeface="+mj-lt"/>
                <a:cs typeface="Arial" pitchFamily="34" charset="0"/>
              </a:rPr>
              <a:t>s obzirom na </a:t>
            </a:r>
            <a:r>
              <a:rPr lang="hr-HR" sz="2400" b="1" u="sng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potrebe grupe</a:t>
            </a:r>
            <a:r>
              <a:rPr lang="hr-HR" sz="2400" dirty="0" smtClean="0">
                <a:latin typeface="+mj-lt"/>
                <a:cs typeface="Arial" pitchFamily="34" charset="0"/>
              </a:rPr>
              <a:t>):</a:t>
            </a:r>
          </a:p>
          <a:p>
            <a:pPr marL="914400" lvl="1" indent="-4572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INSTRUMENTALNO VODSTVO</a:t>
            </a:r>
          </a:p>
          <a:p>
            <a:pPr marL="914400" lvl="1" indent="-4572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EKSPRESIVNO VODSTVO</a:t>
            </a:r>
          </a:p>
          <a:p>
            <a:pPr marL="457200" indent="-4572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endParaRPr lang="hr-HR" sz="2400" b="1" dirty="0" smtClean="0">
              <a:solidFill>
                <a:srgbClr val="FFC000"/>
              </a:solidFill>
              <a:latin typeface="+mj-lt"/>
              <a:cs typeface="Arial" pitchFamily="34" charset="0"/>
            </a:endParaRPr>
          </a:p>
          <a:p>
            <a:pPr marL="396000" indent="-360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INSTRUMENTALNO VODSTVO </a:t>
            </a:r>
            <a:r>
              <a:rPr lang="hr-HR" sz="2400" dirty="0" smtClean="0">
                <a:latin typeface="+mj-lt"/>
                <a:cs typeface="Arial" pitchFamily="34" charset="0"/>
              </a:rPr>
              <a:t>– naglašava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izvršavanje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zadatka </a:t>
            </a:r>
            <a:r>
              <a:rPr lang="hr-HR" sz="2400" i="1" dirty="0" smtClean="0">
                <a:latin typeface="+mj-lt"/>
                <a:cs typeface="Arial" pitchFamily="34" charset="0"/>
              </a:rPr>
              <a:t>(vođa koji će „obaviti stvari”)</a:t>
            </a:r>
          </a:p>
          <a:p>
            <a:pPr marL="396000" lvl="1" indent="-360000">
              <a:spcBef>
                <a:spcPts val="18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EKSPRESIVNO VODSTVO</a:t>
            </a:r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 </a:t>
            </a:r>
            <a:r>
              <a:rPr lang="hr-HR" sz="2400" dirty="0" smtClean="0">
                <a:latin typeface="+mj-lt"/>
                <a:cs typeface="Arial" pitchFamily="34" charset="0"/>
              </a:rPr>
              <a:t>– naglašava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kolektivnu dobrobit</a:t>
            </a:r>
            <a:r>
              <a:rPr lang="hr-HR" sz="2400" b="1" dirty="0" smtClean="0">
                <a:latin typeface="+mj-lt"/>
                <a:cs typeface="Arial" pitchFamily="34" charset="0"/>
              </a:rPr>
              <a:t> </a:t>
            </a:r>
            <a:br>
              <a:rPr lang="hr-HR" sz="2400" b="1" dirty="0" smtClean="0">
                <a:latin typeface="+mj-lt"/>
                <a:cs typeface="Arial" pitchFamily="34" charset="0"/>
              </a:rPr>
            </a:br>
            <a:r>
              <a:rPr lang="hr-HR" sz="2400" i="1" dirty="0" smtClean="0">
                <a:latin typeface="+mj-lt"/>
                <a:cs typeface="Arial" pitchFamily="34" charset="0"/>
              </a:rPr>
              <a:t>(</a:t>
            </a:r>
            <a:r>
              <a:rPr lang="hr-HR" sz="2400" i="1" u="sng" dirty="0" smtClean="0">
                <a:latin typeface="+mj-lt"/>
                <a:cs typeface="Arial" pitchFamily="34" charset="0"/>
              </a:rPr>
              <a:t>cilj je manje bitan</a:t>
            </a:r>
            <a:r>
              <a:rPr lang="hr-HR" sz="2400" i="1" dirty="0" smtClean="0">
                <a:latin typeface="+mj-lt"/>
                <a:cs typeface="Arial" pitchFamily="34" charset="0"/>
              </a:rPr>
              <a:t> od emocionalne potpore članovima i smanjivanja sukoba i napetosti)</a:t>
            </a:r>
          </a:p>
          <a:p>
            <a:pPr marL="720000" lvl="2" indent="-324000">
              <a:spcBef>
                <a:spcPts val="18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000" i="1" dirty="0" smtClean="0">
                <a:latin typeface="+mj-lt"/>
                <a:cs typeface="Arial" pitchFamily="34" charset="0"/>
              </a:rPr>
              <a:t>tradicionalnim shvaćanjem uloga u obitelji </a:t>
            </a:r>
            <a:r>
              <a:rPr lang="hr-HR" sz="2000" b="1" i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instrumentalno</a:t>
            </a:r>
            <a:r>
              <a:rPr lang="hr-HR" sz="2000" i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 </a:t>
            </a:r>
            <a:r>
              <a:rPr lang="hr-HR" sz="2000" i="1" dirty="0" smtClean="0">
                <a:latin typeface="+mj-lt"/>
                <a:cs typeface="Arial" pitchFamily="34" charset="0"/>
              </a:rPr>
              <a:t>vodstvo se pripisuje ulozi </a:t>
            </a:r>
            <a:r>
              <a:rPr lang="hr-HR" sz="2000" b="1" i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oca</a:t>
            </a:r>
            <a:r>
              <a:rPr lang="hr-HR" sz="2000" i="1" dirty="0" smtClean="0">
                <a:latin typeface="+mj-lt"/>
                <a:cs typeface="Arial" pitchFamily="34" charset="0"/>
              </a:rPr>
              <a:t>, dok se </a:t>
            </a:r>
            <a:r>
              <a:rPr lang="hr-HR" sz="2000" b="1" i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ekspresivno</a:t>
            </a:r>
            <a:r>
              <a:rPr lang="hr-HR" sz="2000" i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 </a:t>
            </a:r>
            <a:r>
              <a:rPr lang="hr-HR" sz="2000" i="1" dirty="0" smtClean="0">
                <a:latin typeface="+mj-lt"/>
                <a:cs typeface="Arial" pitchFamily="34" charset="0"/>
              </a:rPr>
              <a:t>pripisuje ulozi </a:t>
            </a:r>
            <a:r>
              <a:rPr lang="hr-HR" sz="2000" b="1" i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majke</a:t>
            </a:r>
            <a:endParaRPr lang="hr-HR" sz="2400" b="1" i="1" dirty="0">
              <a:solidFill>
                <a:srgbClr val="FFC0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Calibri" panose="020F0502020204030204" pitchFamily="34" charset="0"/>
                <a:cs typeface="Calibri" panose="020F0502020204030204" pitchFamily="34" charset="0"/>
              </a:rPr>
              <a:t>VODSTVO GRUPE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allAtOnce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0" y="1000108"/>
            <a:ext cx="9072562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Arial" pitchFamily="34" charset="0"/>
              </a:rPr>
              <a:t>tri tipa vođenja grupe (</a:t>
            </a:r>
            <a:r>
              <a:rPr lang="hr-HR" sz="2400" u="sng" dirty="0" smtClean="0">
                <a:latin typeface="+mj-lt"/>
                <a:cs typeface="Arial" pitchFamily="34" charset="0"/>
              </a:rPr>
              <a:t>s obzirom na </a:t>
            </a:r>
            <a:r>
              <a:rPr lang="hr-HR" sz="2400" b="1" u="sng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stil odlučivanja</a:t>
            </a:r>
            <a:r>
              <a:rPr lang="hr-HR" sz="2400" dirty="0" smtClean="0">
                <a:latin typeface="+mj-lt"/>
                <a:cs typeface="Arial" pitchFamily="34" charset="0"/>
              </a:rPr>
              <a:t>):</a:t>
            </a:r>
          </a:p>
          <a:p>
            <a:pPr marL="914400" lvl="1" indent="-4572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AUTORITARNO VOĐENJE</a:t>
            </a:r>
            <a:b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</a:br>
            <a:endParaRPr lang="hr-HR" sz="2400" b="1" dirty="0" smtClean="0">
              <a:solidFill>
                <a:srgbClr val="FFC000"/>
              </a:solidFill>
              <a:latin typeface="+mj-lt"/>
              <a:cs typeface="Arial" pitchFamily="34" charset="0"/>
            </a:endParaRPr>
          </a:p>
          <a:p>
            <a:pPr marL="914400" lvl="1" indent="-4572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DEMOKRATSKO VOĐENJE </a:t>
            </a:r>
            <a:r>
              <a:rPr lang="hr-HR" sz="2400" dirty="0" smtClean="0">
                <a:latin typeface="+mj-lt"/>
                <a:cs typeface="Arial" pitchFamily="34" charset="0"/>
              </a:rPr>
              <a:t/>
            </a:r>
            <a:br>
              <a:rPr lang="hr-HR" sz="2400" dirty="0" smtClean="0">
                <a:latin typeface="+mj-lt"/>
                <a:cs typeface="Arial" pitchFamily="34" charset="0"/>
              </a:rPr>
            </a:br>
            <a:endParaRPr lang="hr-HR" sz="2400" b="1" dirty="0" smtClean="0">
              <a:solidFill>
                <a:srgbClr val="FFC000"/>
              </a:solidFill>
              <a:latin typeface="+mj-lt"/>
              <a:cs typeface="Arial" pitchFamily="34" charset="0"/>
            </a:endParaRPr>
          </a:p>
          <a:p>
            <a:pPr marL="914400" lvl="1" indent="-4572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LAISSEZ-FAIRE VOĐENJE</a:t>
            </a:r>
            <a:endParaRPr lang="hr-HR" sz="2400" dirty="0" smtClean="0">
              <a:latin typeface="+mj-lt"/>
              <a:cs typeface="Arial" pitchFamily="34" charset="0"/>
            </a:endParaRPr>
          </a:p>
          <a:p>
            <a:pPr marL="914400" lvl="1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endParaRPr lang="hr-HR" sz="2400" dirty="0" smtClean="0">
              <a:latin typeface="+mj-lt"/>
              <a:cs typeface="Arial" pitchFamily="34" charset="0"/>
            </a:endParaRPr>
          </a:p>
          <a:p>
            <a:pPr marL="457200" indent="-4572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endParaRPr lang="hr-HR" sz="2400" dirty="0" smtClean="0">
              <a:latin typeface="+mj-lt"/>
              <a:cs typeface="Arial" pitchFamily="34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0" y="1000108"/>
            <a:ext cx="9072562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Arial" pitchFamily="34" charset="0"/>
              </a:rPr>
              <a:t>tri tipa vođenja grupe </a:t>
            </a:r>
            <a:endParaRPr lang="hr-HR" sz="2400" b="1" dirty="0" smtClean="0">
              <a:solidFill>
                <a:srgbClr val="FFC000"/>
              </a:solidFill>
              <a:latin typeface="+mj-lt"/>
              <a:cs typeface="Arial" pitchFamily="34" charset="0"/>
            </a:endParaRPr>
          </a:p>
          <a:p>
            <a:pPr marL="914400" lvl="1" indent="-4572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AUTORITARNO VOĐENJE </a:t>
            </a:r>
            <a:r>
              <a:rPr lang="hr-HR" sz="2400" dirty="0" smtClean="0">
                <a:latin typeface="+mj-lt"/>
                <a:cs typeface="Arial" pitchFamily="34" charset="0"/>
              </a:rPr>
              <a:t>– vođa preuzima odgovornost za odluke i zahtjeva strogo pokoravanje podređenih</a:t>
            </a:r>
            <a:endParaRPr lang="hr-HR" sz="2400" b="1" dirty="0" smtClean="0">
              <a:solidFill>
                <a:srgbClr val="FFC000"/>
              </a:solidFill>
              <a:latin typeface="+mj-lt"/>
              <a:cs typeface="Arial" pitchFamily="34" charset="0"/>
            </a:endParaRPr>
          </a:p>
          <a:p>
            <a:pPr marL="914400" lvl="1" indent="-4572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DEMOKRATSKO VOĐENJE </a:t>
            </a:r>
            <a:r>
              <a:rPr lang="hr-HR" sz="2400" dirty="0" smtClean="0">
                <a:latin typeface="+mj-lt"/>
                <a:cs typeface="Arial" pitchFamily="34" charset="0"/>
              </a:rPr>
              <a:t>– uključivanje svih članova u proces odlučivanja</a:t>
            </a:r>
            <a:endParaRPr lang="hr-HR" sz="2400" b="1" i="1" dirty="0" smtClean="0">
              <a:solidFill>
                <a:srgbClr val="FFC000"/>
              </a:solidFill>
              <a:latin typeface="+mj-lt"/>
              <a:cs typeface="Arial" pitchFamily="34" charset="0"/>
            </a:endParaRPr>
          </a:p>
          <a:p>
            <a:pPr marL="914400" lvl="1" indent="-4572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LAISSEZ-FAIRE VOĐENJE </a:t>
            </a:r>
            <a:r>
              <a:rPr lang="hr-HR" sz="2400" dirty="0" smtClean="0">
                <a:latin typeface="+mj-lt"/>
                <a:cs typeface="Arial" pitchFamily="34" charset="0"/>
              </a:rPr>
              <a:t>– grupa djeluje samostalno, a vođa se ne miješa i djeluje samo ako se od njega to zatraži</a:t>
            </a:r>
          </a:p>
          <a:p>
            <a:pPr marL="914400" lvl="1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endParaRPr lang="hr-HR" sz="2400" dirty="0" smtClean="0">
              <a:latin typeface="+mj-lt"/>
              <a:cs typeface="Arial" pitchFamily="34" charset="0"/>
            </a:endParaRPr>
          </a:p>
          <a:p>
            <a:pPr marL="914400" lvl="1" indent="-360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Arial" pitchFamily="34" charset="0"/>
              </a:rPr>
              <a:t>autoritarno vođenje </a:t>
            </a:r>
            <a:r>
              <a:rPr lang="hr-HR" sz="2400" dirty="0" smtClean="0">
                <a:solidFill>
                  <a:srgbClr val="FFC000"/>
                </a:solidFill>
                <a:latin typeface="+mj-lt"/>
                <a:cs typeface="Arial" pitchFamily="34" charset="0"/>
                <a:sym typeface="Wingdings" pitchFamily="2" charset="2"/>
              </a:rPr>
              <a:t></a:t>
            </a:r>
            <a:r>
              <a:rPr lang="hr-HR" sz="2400" dirty="0" smtClean="0">
                <a:latin typeface="+mj-lt"/>
                <a:cs typeface="Arial" pitchFamily="34" charset="0"/>
                <a:sym typeface="Wingdings" pitchFamily="2" charset="2"/>
              </a:rPr>
              <a:t> vojskovođa</a:t>
            </a:r>
          </a:p>
          <a:p>
            <a:pPr marL="914400" lvl="1" indent="-360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Arial" pitchFamily="34" charset="0"/>
                <a:sym typeface="Wingdings" pitchFamily="2" charset="2"/>
              </a:rPr>
              <a:t>demokratsko vođenje </a:t>
            </a:r>
            <a:r>
              <a:rPr lang="hr-HR" sz="2400" dirty="0" smtClean="0">
                <a:solidFill>
                  <a:srgbClr val="FFC000"/>
                </a:solidFill>
                <a:latin typeface="+mj-lt"/>
                <a:cs typeface="Arial" pitchFamily="34" charset="0"/>
                <a:sym typeface="Wingdings" pitchFamily="2" charset="2"/>
              </a:rPr>
              <a:t></a:t>
            </a:r>
            <a:r>
              <a:rPr lang="hr-HR" sz="2400" dirty="0" smtClean="0">
                <a:latin typeface="+mj-lt"/>
                <a:cs typeface="Arial" pitchFamily="34" charset="0"/>
                <a:sym typeface="Wingdings" pitchFamily="2" charset="2"/>
              </a:rPr>
              <a:t> politička stranka</a:t>
            </a:r>
          </a:p>
          <a:p>
            <a:pPr marL="914400" lvl="1" indent="-360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Arial" pitchFamily="34" charset="0"/>
                <a:sym typeface="Wingdings" pitchFamily="2" charset="2"/>
              </a:rPr>
              <a:t>laissez-faire vođenje </a:t>
            </a:r>
            <a:r>
              <a:rPr lang="hr-HR" sz="2400" dirty="0" smtClean="0">
                <a:solidFill>
                  <a:srgbClr val="FFC000"/>
                </a:solidFill>
                <a:latin typeface="+mj-lt"/>
                <a:cs typeface="Arial" pitchFamily="34" charset="0"/>
                <a:sym typeface="Wingdings" pitchFamily="2" charset="2"/>
              </a:rPr>
              <a:t></a:t>
            </a:r>
            <a:r>
              <a:rPr lang="hr-HR" sz="2400" dirty="0" smtClean="0">
                <a:latin typeface="+mj-lt"/>
                <a:cs typeface="Arial" pitchFamily="34" charset="0"/>
                <a:sym typeface="Wingdings" pitchFamily="2" charset="2"/>
              </a:rPr>
              <a:t> operacijski tim u bolnici ili grupa znanstvenika koji rade na zajedničkom projektu</a:t>
            </a:r>
            <a:endParaRPr lang="hr-HR" sz="2400" dirty="0" smtClean="0">
              <a:latin typeface="+mj-lt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+mj-lt"/>
                <a:cs typeface="Calibri" panose="020F0502020204030204" pitchFamily="34" charset="0"/>
              </a:rPr>
              <a:t>VODSTVO GRUPE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  <p:bldP spid="26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86050" y="285728"/>
            <a:ext cx="3857652" cy="642942"/>
          </a:xfrm>
          <a:prstGeom prst="rect">
            <a:avLst/>
          </a:prstGeom>
          <a:solidFill>
            <a:srgbClr val="33660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VODSTVO GRUPE</a:t>
            </a:r>
            <a:endParaRPr lang="hr-HR" sz="2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0100" y="1643050"/>
            <a:ext cx="3143272" cy="857256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 OBZIROM NA </a:t>
            </a:r>
            <a:r>
              <a:rPr lang="hr-HR" sz="2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POTREBE GRUPE</a:t>
            </a:r>
            <a:endParaRPr lang="hr-HR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72430" y="1643050"/>
            <a:ext cx="3143272" cy="857256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 OBZIROM NA </a:t>
            </a:r>
            <a:br>
              <a:rPr lang="hr-HR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</a:br>
            <a:r>
              <a:rPr lang="hr-HR" sz="2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STIL ODLUČIVANJA</a:t>
            </a:r>
            <a:endParaRPr lang="hr-HR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86050" y="3214686"/>
            <a:ext cx="1857388" cy="642942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EKSPRESIVNO</a:t>
            </a:r>
            <a:endParaRPr lang="hr-HR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4282" y="3214686"/>
            <a:ext cx="2428892" cy="642942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INSTRUMENTALNO</a:t>
            </a:r>
            <a:endParaRPr lang="hr-HR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57752" y="3214686"/>
            <a:ext cx="1872000" cy="642942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AUTORITARNO</a:t>
            </a:r>
            <a:endParaRPr lang="hr-HR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08066" y="4000504"/>
            <a:ext cx="1872000" cy="642942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DEMOKRATSKO</a:t>
            </a:r>
            <a:endParaRPr lang="hr-HR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129156" y="3214686"/>
            <a:ext cx="1872000" cy="642942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LAISSEZ-FAIRE</a:t>
            </a:r>
            <a:endParaRPr lang="hr-HR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3" name="Elbow Connector 12"/>
          <p:cNvCxnSpPr>
            <a:stCxn id="4" idx="2"/>
            <a:endCxn id="5" idx="0"/>
          </p:cNvCxnSpPr>
          <p:nvPr/>
        </p:nvCxnSpPr>
        <p:spPr>
          <a:xfrm rot="5400000">
            <a:off x="3286116" y="214290"/>
            <a:ext cx="714380" cy="214314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4" idx="2"/>
            <a:endCxn id="6" idx="0"/>
          </p:cNvCxnSpPr>
          <p:nvPr/>
        </p:nvCxnSpPr>
        <p:spPr>
          <a:xfrm rot="16200000" flipH="1">
            <a:off x="5472281" y="171265"/>
            <a:ext cx="714380" cy="222919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5" idx="2"/>
            <a:endCxn id="8" idx="0"/>
          </p:cNvCxnSpPr>
          <p:nvPr/>
        </p:nvCxnSpPr>
        <p:spPr>
          <a:xfrm rot="5400000">
            <a:off x="1643042" y="2285992"/>
            <a:ext cx="714380" cy="114300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5" idx="2"/>
            <a:endCxn id="7" idx="0"/>
          </p:cNvCxnSpPr>
          <p:nvPr/>
        </p:nvCxnSpPr>
        <p:spPr>
          <a:xfrm rot="16200000" flipH="1">
            <a:off x="2786050" y="2285992"/>
            <a:ext cx="714380" cy="114300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6" idx="2"/>
            <a:endCxn id="9" idx="0"/>
          </p:cNvCxnSpPr>
          <p:nvPr/>
        </p:nvCxnSpPr>
        <p:spPr>
          <a:xfrm rot="5400000">
            <a:off x="6011719" y="2282339"/>
            <a:ext cx="714380" cy="115031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6" idx="2"/>
            <a:endCxn id="10" idx="0"/>
          </p:cNvCxnSpPr>
          <p:nvPr/>
        </p:nvCxnSpPr>
        <p:spPr>
          <a:xfrm rot="5400000">
            <a:off x="6193967" y="3250405"/>
            <a:ext cx="1500198" cy="158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6" idx="2"/>
            <a:endCxn id="11" idx="0"/>
          </p:cNvCxnSpPr>
          <p:nvPr/>
        </p:nvCxnSpPr>
        <p:spPr>
          <a:xfrm rot="16200000" flipH="1">
            <a:off x="7147421" y="2296951"/>
            <a:ext cx="714380" cy="112109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ular Callout 35"/>
          <p:cNvSpPr/>
          <p:nvPr/>
        </p:nvSpPr>
        <p:spPr>
          <a:xfrm>
            <a:off x="142844" y="4429132"/>
            <a:ext cx="1571636" cy="1714512"/>
          </a:xfrm>
          <a:prstGeom prst="wedgeRoundRectCallout">
            <a:avLst>
              <a:gd name="adj1" fmla="val -217"/>
              <a:gd name="adj2" fmla="val -764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naglašava </a:t>
            </a:r>
            <a:r>
              <a:rPr lang="vi-VN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izvršavanje zadatka</a:t>
            </a:r>
            <a:r>
              <a:rPr lang="vi-VN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endParaRPr lang="hr-HR" dirty="0" smtClean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vi-VN" sz="1600" i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(vođa koji će </a:t>
            </a:r>
            <a:r>
              <a:rPr lang="hr-HR" sz="1600" i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„</a:t>
            </a:r>
            <a:r>
              <a:rPr lang="vi-VN" sz="1600" i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obaviti stvari”)</a:t>
            </a:r>
            <a:endParaRPr lang="hr-HR" sz="1600" i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Rounded Rectangular Callout 37"/>
          <p:cNvSpPr/>
          <p:nvPr/>
        </p:nvSpPr>
        <p:spPr>
          <a:xfrm>
            <a:off x="1714480" y="4429132"/>
            <a:ext cx="2000264" cy="2214602"/>
          </a:xfrm>
          <a:prstGeom prst="wedgeRoundRectCallout">
            <a:avLst>
              <a:gd name="adj1" fmla="val 38150"/>
              <a:gd name="adj2" fmla="val -7199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naglašava </a:t>
            </a:r>
            <a:r>
              <a:rPr lang="vi-VN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kolektivnu dobrobit</a:t>
            </a:r>
            <a:r>
              <a:rPr lang="vi-VN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hr-HR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</a:br>
            <a:r>
              <a:rPr lang="vi-VN" sz="1600" i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(cilj je manje bitan od emocionalne potpore članovima i smanjivanja sukoba i napetosti)</a:t>
            </a:r>
            <a:endParaRPr lang="vi-VN" sz="1400" i="1" dirty="0" smtClean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9" name="Rounded Rectangular Callout 38"/>
          <p:cNvSpPr/>
          <p:nvPr/>
        </p:nvSpPr>
        <p:spPr>
          <a:xfrm>
            <a:off x="3714744" y="4500570"/>
            <a:ext cx="1785950" cy="2000264"/>
          </a:xfrm>
          <a:prstGeom prst="wedgeRoundRectCallout">
            <a:avLst>
              <a:gd name="adj1" fmla="val 49715"/>
              <a:gd name="adj2" fmla="val -7782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vi-VN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vođa </a:t>
            </a:r>
            <a:r>
              <a:rPr lang="vi-VN" b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preuzima odgovornost za odluke </a:t>
            </a:r>
            <a:r>
              <a:rPr lang="vi-VN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 zahtjeva </a:t>
            </a:r>
            <a:r>
              <a:rPr lang="vi-VN" b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strogo pokoravanje </a:t>
            </a:r>
            <a:r>
              <a:rPr lang="vi-VN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podređenih</a:t>
            </a:r>
            <a:endParaRPr lang="vi-VN" sz="1400" i="1" smtClean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2" name="Picture 51" descr="general2.jp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3714744" y="4572008"/>
            <a:ext cx="1785950" cy="1928826"/>
          </a:xfrm>
          <a:prstGeom prst="roundRect">
            <a:avLst/>
          </a:prstGeom>
        </p:spPr>
      </p:pic>
      <p:sp>
        <p:nvSpPr>
          <p:cNvPr id="40" name="Rounded Rectangular Callout 39"/>
          <p:cNvSpPr/>
          <p:nvPr/>
        </p:nvSpPr>
        <p:spPr>
          <a:xfrm>
            <a:off x="5429256" y="5000636"/>
            <a:ext cx="1928826" cy="1857364"/>
          </a:xfrm>
          <a:prstGeom prst="wedgeRoundRectCallout">
            <a:avLst>
              <a:gd name="adj1" fmla="val -3225"/>
              <a:gd name="adj2" fmla="val -648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vi-VN" b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uključivanje svih članova u proces odlučivanja </a:t>
            </a:r>
            <a:r>
              <a:rPr lang="hr-HR" b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hr-HR" b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</a:br>
            <a:r>
              <a:rPr lang="vi-VN" sz="1600" i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(u odlučivanje su uključeni svi članovi grupe)</a:t>
            </a:r>
            <a:endParaRPr lang="vi-VN" sz="1400" i="1" smtClean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28" name="Picture 4" descr="D:\BackUp_skola\sociologija\slike\Focus-Group.jpg"/>
          <p:cNvPicPr>
            <a:picLocks noChangeAspect="1" noChangeArrowheads="1"/>
          </p:cNvPicPr>
          <p:nvPr/>
        </p:nvPicPr>
        <p:blipFill>
          <a:blip r:embed="rId3" cstate="email"/>
          <a:srcRect t="-22222" b="-22223"/>
          <a:stretch>
            <a:fillRect/>
          </a:stretch>
        </p:blipFill>
        <p:spPr bwMode="auto">
          <a:xfrm>
            <a:off x="5429256" y="5000636"/>
            <a:ext cx="1857388" cy="1857364"/>
          </a:xfrm>
          <a:prstGeom prst="roundRect">
            <a:avLst/>
          </a:prstGeom>
          <a:solidFill>
            <a:schemeClr val="tx1"/>
          </a:solidFill>
        </p:spPr>
      </p:pic>
      <p:sp>
        <p:nvSpPr>
          <p:cNvPr id="41" name="Rounded Rectangular Callout 40"/>
          <p:cNvSpPr/>
          <p:nvPr/>
        </p:nvSpPr>
        <p:spPr>
          <a:xfrm>
            <a:off x="7286644" y="4786322"/>
            <a:ext cx="1785918" cy="2071678"/>
          </a:xfrm>
          <a:prstGeom prst="wedgeRoundRectCallout">
            <a:avLst>
              <a:gd name="adj1" fmla="val 3165"/>
              <a:gd name="adj2" fmla="val -892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pl-PL" b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grupa djeluje samostalno</a:t>
            </a:r>
            <a:r>
              <a:rPr lang="pl-PL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, a </a:t>
            </a:r>
            <a:r>
              <a:rPr lang="pl-PL" b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vođa se ne mješa </a:t>
            </a:r>
            <a:r>
              <a:rPr lang="pl-PL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 djeluje samo ako se od njega to zatraži</a:t>
            </a:r>
            <a:endParaRPr lang="vi-VN" sz="1400" i="1" smtClean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26" name="Picture 2" descr="D:\BackUp_skola\sociologija\slike\doktor.jpg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7358082" y="4843254"/>
            <a:ext cx="1714512" cy="206267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</p:pic>
      <p:sp>
        <p:nvSpPr>
          <p:cNvPr id="55" name="Rectangle 54"/>
          <p:cNvSpPr/>
          <p:nvPr/>
        </p:nvSpPr>
        <p:spPr>
          <a:xfrm rot="518411">
            <a:off x="6394583" y="470409"/>
            <a:ext cx="2504672" cy="608966"/>
          </a:xfrm>
          <a:prstGeom prst="rect">
            <a:avLst/>
          </a:prstGeom>
          <a:solidFill>
            <a:srgbClr val="0070C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VOĐA GRUPE</a:t>
            </a:r>
            <a:endParaRPr lang="hr-HR" sz="2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5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25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250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5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5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250"/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25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50"/>
                            </p:stCondLst>
                            <p:childTnLst>
                              <p:par>
                                <p:cTn id="9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25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0"/>
                            </p:stCondLst>
                            <p:childTnLst>
                              <p:par>
                                <p:cTn id="10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25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25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250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5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250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5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25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250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50"/>
                            </p:stCondLst>
                            <p:childTnLst>
                              <p:par>
                                <p:cTn id="1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25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 animBg="1"/>
      <p:bldP spid="5" grpId="0" uiExpand="1" build="allAtOnce" animBg="1"/>
      <p:bldP spid="6" grpId="0" uiExpand="1" build="allAtOnce" animBg="1"/>
      <p:bldP spid="7" grpId="0" uiExpand="1" build="allAtOnce" animBg="1"/>
      <p:bldP spid="8" grpId="0" uiExpand="1" build="allAtOnce" animBg="1"/>
      <p:bldP spid="9" grpId="0" uiExpand="1" build="allAtOnce" animBg="1"/>
      <p:bldP spid="10" grpId="0" uiExpand="1" build="allAtOnce" animBg="1"/>
      <p:bldP spid="11" grpId="0" uiExpand="1" build="allAtOnce" animBg="1"/>
      <p:bldP spid="36" grpId="0" uiExpand="1" build="allAtOnce" animBg="1"/>
      <p:bldP spid="38" grpId="0" uiExpand="1" build="allAtOnce" animBg="1"/>
      <p:bldP spid="39" grpId="0" uiExpand="1" build="allAtOnce" animBg="1"/>
      <p:bldP spid="40" grpId="0" uiExpand="1" build="allAtOnce" animBg="1"/>
      <p:bldP spid="41" grpId="0" uiExpand="1" build="allAtOnce" animBg="1"/>
      <p:bldP spid="55" grpId="0" uiExpand="1" build="allAtOnce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86050" y="285728"/>
            <a:ext cx="3857652" cy="642942"/>
          </a:xfrm>
          <a:prstGeom prst="rect">
            <a:avLst/>
          </a:prstGeom>
          <a:solidFill>
            <a:srgbClr val="33660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VODSTVO GRUPE</a:t>
            </a:r>
            <a:endParaRPr lang="hr-HR" sz="2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0100" y="1643050"/>
            <a:ext cx="3143272" cy="857256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 OBZIROM NA </a:t>
            </a:r>
            <a:r>
              <a:rPr lang="hr-HR" sz="2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POTREBE GRUPE</a:t>
            </a:r>
            <a:endParaRPr lang="hr-HR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72430" y="1643050"/>
            <a:ext cx="3143272" cy="857256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 OBZIROM NA </a:t>
            </a:r>
            <a:br>
              <a:rPr lang="hr-HR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</a:br>
            <a:r>
              <a:rPr lang="hr-HR" sz="2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STIL ODLUČIVANJA</a:t>
            </a:r>
            <a:endParaRPr lang="hr-HR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86050" y="3214686"/>
            <a:ext cx="1857388" cy="642942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EKSPRESIVNO</a:t>
            </a:r>
            <a:endParaRPr lang="hr-HR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4282" y="3214686"/>
            <a:ext cx="2428892" cy="642942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INSTRUMENTALNO</a:t>
            </a:r>
            <a:endParaRPr lang="hr-HR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57752" y="3214686"/>
            <a:ext cx="1872000" cy="642942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AUTORITARNO</a:t>
            </a:r>
            <a:endParaRPr lang="hr-HR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08066" y="4000504"/>
            <a:ext cx="1872000" cy="642942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DEMOKRATSKO</a:t>
            </a:r>
            <a:endParaRPr lang="hr-HR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129156" y="3214686"/>
            <a:ext cx="1872000" cy="642942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LAISSEZ-FAIRE</a:t>
            </a:r>
            <a:endParaRPr lang="hr-HR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3" name="Elbow Connector 12"/>
          <p:cNvCxnSpPr>
            <a:stCxn id="4" idx="2"/>
            <a:endCxn id="5" idx="0"/>
          </p:cNvCxnSpPr>
          <p:nvPr/>
        </p:nvCxnSpPr>
        <p:spPr>
          <a:xfrm rot="5400000">
            <a:off x="3286116" y="214290"/>
            <a:ext cx="714380" cy="214314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4" idx="2"/>
            <a:endCxn id="6" idx="0"/>
          </p:cNvCxnSpPr>
          <p:nvPr/>
        </p:nvCxnSpPr>
        <p:spPr>
          <a:xfrm rot="16200000" flipH="1">
            <a:off x="5472281" y="171265"/>
            <a:ext cx="714380" cy="222919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5" idx="2"/>
            <a:endCxn id="8" idx="0"/>
          </p:cNvCxnSpPr>
          <p:nvPr/>
        </p:nvCxnSpPr>
        <p:spPr>
          <a:xfrm rot="5400000">
            <a:off x="1643042" y="2285992"/>
            <a:ext cx="714380" cy="114300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5" idx="2"/>
            <a:endCxn id="7" idx="0"/>
          </p:cNvCxnSpPr>
          <p:nvPr/>
        </p:nvCxnSpPr>
        <p:spPr>
          <a:xfrm rot="16200000" flipH="1">
            <a:off x="2786050" y="2285992"/>
            <a:ext cx="714380" cy="114300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6" idx="2"/>
            <a:endCxn id="9" idx="0"/>
          </p:cNvCxnSpPr>
          <p:nvPr/>
        </p:nvCxnSpPr>
        <p:spPr>
          <a:xfrm rot="5400000">
            <a:off x="6011719" y="2282339"/>
            <a:ext cx="714380" cy="115031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6" idx="2"/>
            <a:endCxn id="10" idx="0"/>
          </p:cNvCxnSpPr>
          <p:nvPr/>
        </p:nvCxnSpPr>
        <p:spPr>
          <a:xfrm rot="5400000">
            <a:off x="6193967" y="3250405"/>
            <a:ext cx="1500198" cy="158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6" idx="2"/>
            <a:endCxn id="11" idx="0"/>
          </p:cNvCxnSpPr>
          <p:nvPr/>
        </p:nvCxnSpPr>
        <p:spPr>
          <a:xfrm rot="16200000" flipH="1">
            <a:off x="7147421" y="2296951"/>
            <a:ext cx="714380" cy="112109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ular Callout 35"/>
          <p:cNvSpPr/>
          <p:nvPr/>
        </p:nvSpPr>
        <p:spPr>
          <a:xfrm>
            <a:off x="142844" y="4429132"/>
            <a:ext cx="1571636" cy="1714512"/>
          </a:xfrm>
          <a:prstGeom prst="wedgeRoundRectCallout">
            <a:avLst>
              <a:gd name="adj1" fmla="val -217"/>
              <a:gd name="adj2" fmla="val -764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naglašava </a:t>
            </a:r>
            <a:r>
              <a:rPr lang="vi-VN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izvršavanje zadatka</a:t>
            </a:r>
            <a:r>
              <a:rPr lang="vi-VN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endParaRPr lang="hr-HR" dirty="0" smtClean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vi-VN" sz="1600" i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(vođa koji će </a:t>
            </a:r>
            <a:r>
              <a:rPr lang="hr-HR" sz="1600" i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„</a:t>
            </a:r>
            <a:r>
              <a:rPr lang="vi-VN" sz="1600" i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obaviti stvari”)</a:t>
            </a:r>
            <a:endParaRPr lang="hr-HR" sz="1600" i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Rounded Rectangular Callout 37"/>
          <p:cNvSpPr/>
          <p:nvPr/>
        </p:nvSpPr>
        <p:spPr>
          <a:xfrm>
            <a:off x="1714480" y="4429132"/>
            <a:ext cx="2000264" cy="2214602"/>
          </a:xfrm>
          <a:prstGeom prst="wedgeRoundRectCallout">
            <a:avLst>
              <a:gd name="adj1" fmla="val 38150"/>
              <a:gd name="adj2" fmla="val -7199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naglašava </a:t>
            </a:r>
            <a:r>
              <a:rPr lang="vi-VN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kolektivnu dobrobit</a:t>
            </a:r>
            <a:r>
              <a:rPr lang="vi-VN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hr-HR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</a:br>
            <a:r>
              <a:rPr lang="vi-VN" sz="1600" i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(cilj je manje bitan od emocionalne potpore članovima i smanjivanja sukoba i napetosti)</a:t>
            </a:r>
            <a:endParaRPr lang="vi-VN" sz="1400" i="1" dirty="0" smtClean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9" name="Rounded Rectangular Callout 38"/>
          <p:cNvSpPr/>
          <p:nvPr/>
        </p:nvSpPr>
        <p:spPr>
          <a:xfrm>
            <a:off x="3714744" y="4500570"/>
            <a:ext cx="1785950" cy="2000264"/>
          </a:xfrm>
          <a:prstGeom prst="wedgeRoundRectCallout">
            <a:avLst>
              <a:gd name="adj1" fmla="val 49715"/>
              <a:gd name="adj2" fmla="val -7782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vi-VN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vođa </a:t>
            </a:r>
            <a:r>
              <a:rPr lang="vi-VN" b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preuzima odgovornost za odluke </a:t>
            </a:r>
            <a:r>
              <a:rPr lang="vi-VN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 zahtjeva </a:t>
            </a:r>
            <a:r>
              <a:rPr lang="vi-VN" b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strogo pokoravanje </a:t>
            </a:r>
            <a:r>
              <a:rPr lang="vi-VN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podređenih</a:t>
            </a:r>
            <a:endParaRPr lang="vi-VN" sz="1400" i="1" smtClean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2" name="Picture 51" descr="general2.jp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3714744" y="4572008"/>
            <a:ext cx="1785950" cy="1928826"/>
          </a:xfrm>
          <a:prstGeom prst="roundRect">
            <a:avLst/>
          </a:prstGeom>
        </p:spPr>
      </p:pic>
      <p:sp>
        <p:nvSpPr>
          <p:cNvPr id="40" name="Rounded Rectangular Callout 39"/>
          <p:cNvSpPr/>
          <p:nvPr/>
        </p:nvSpPr>
        <p:spPr>
          <a:xfrm>
            <a:off x="5429256" y="5000636"/>
            <a:ext cx="1928826" cy="1857364"/>
          </a:xfrm>
          <a:prstGeom prst="wedgeRoundRectCallout">
            <a:avLst>
              <a:gd name="adj1" fmla="val -3225"/>
              <a:gd name="adj2" fmla="val -648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vi-VN" b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uključivanje svih članova u proces odlučivanja </a:t>
            </a:r>
            <a:r>
              <a:rPr lang="hr-HR" b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hr-HR" b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</a:br>
            <a:r>
              <a:rPr lang="vi-VN" sz="1600" i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(u odlučivanje su uključeni svi članovi grupe)</a:t>
            </a:r>
            <a:endParaRPr lang="vi-VN" sz="1400" i="1" smtClean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28" name="Picture 4" descr="D:\BackUp_skola\sociologija\slike\Focus-Group.jpg"/>
          <p:cNvPicPr>
            <a:picLocks noChangeAspect="1" noChangeArrowheads="1"/>
          </p:cNvPicPr>
          <p:nvPr/>
        </p:nvPicPr>
        <p:blipFill>
          <a:blip r:embed="rId3" cstate="email"/>
          <a:srcRect t="-22222" b="-22223"/>
          <a:stretch>
            <a:fillRect/>
          </a:stretch>
        </p:blipFill>
        <p:spPr bwMode="auto">
          <a:xfrm>
            <a:off x="5429256" y="5000636"/>
            <a:ext cx="1857388" cy="1857364"/>
          </a:xfrm>
          <a:prstGeom prst="roundRect">
            <a:avLst/>
          </a:prstGeom>
          <a:solidFill>
            <a:schemeClr val="tx1"/>
          </a:solidFill>
        </p:spPr>
      </p:pic>
      <p:sp>
        <p:nvSpPr>
          <p:cNvPr id="41" name="Rounded Rectangular Callout 40"/>
          <p:cNvSpPr/>
          <p:nvPr/>
        </p:nvSpPr>
        <p:spPr>
          <a:xfrm>
            <a:off x="7286644" y="4786322"/>
            <a:ext cx="1785918" cy="2071678"/>
          </a:xfrm>
          <a:prstGeom prst="wedgeRoundRectCallout">
            <a:avLst>
              <a:gd name="adj1" fmla="val 3165"/>
              <a:gd name="adj2" fmla="val -892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pl-PL" b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grupa djeluje samostalno</a:t>
            </a:r>
            <a:r>
              <a:rPr lang="pl-PL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, a </a:t>
            </a:r>
            <a:r>
              <a:rPr lang="pl-PL" b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vođa se ne mješa </a:t>
            </a:r>
            <a:r>
              <a:rPr lang="pl-PL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 djeluje samo ako se od njega to zatraži</a:t>
            </a:r>
            <a:endParaRPr lang="vi-VN" sz="1400" i="1" smtClean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26" name="Picture 2" descr="D:\BackUp_skola\sociologija\slike\doktor.jpg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7358082" y="4843254"/>
            <a:ext cx="1714512" cy="206267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</p:pic>
      <p:sp>
        <p:nvSpPr>
          <p:cNvPr id="55" name="Rectangle 54"/>
          <p:cNvSpPr/>
          <p:nvPr/>
        </p:nvSpPr>
        <p:spPr>
          <a:xfrm rot="518411">
            <a:off x="6394583" y="470409"/>
            <a:ext cx="2504672" cy="608966"/>
          </a:xfrm>
          <a:prstGeom prst="rect">
            <a:avLst/>
          </a:prstGeom>
          <a:solidFill>
            <a:srgbClr val="0070C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VOĐA GRUPE</a:t>
            </a:r>
            <a:endParaRPr lang="hr-HR" sz="2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487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Calibri" panose="020F0502020204030204" pitchFamily="34" charset="0"/>
                <a:cs typeface="Calibri" panose="020F0502020204030204" pitchFamily="34" charset="0"/>
              </a:rPr>
              <a:t>TIPOVI VOĐENJA GRUPE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0451" y="1142984"/>
            <a:ext cx="9022143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142844" y="4716277"/>
            <a:ext cx="8858312" cy="16107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32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smtClean="0">
                <a:latin typeface="+mj-lt"/>
                <a:cs typeface="Calibri" pitchFamily="34" charset="0"/>
              </a:rPr>
              <a:t>GRUPE </a:t>
            </a:r>
            <a:r>
              <a:rPr lang="hr-HR" sz="4200" b="0" smtClean="0">
                <a:latin typeface="+mj-lt"/>
                <a:cs typeface="Calibri" pitchFamily="34" charset="0"/>
              </a:rPr>
              <a:t>ključni pojmovi</a:t>
            </a:r>
            <a:endParaRPr lang="hr-HR" sz="4200" b="0" dirty="0" smtClean="0">
              <a:latin typeface="+mj-lt"/>
              <a:cs typeface="Calibri" pitchFamily="34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251521" y="1000108"/>
            <a:ext cx="8642446" cy="2143140"/>
          </a:xfrm>
          <a:prstGeom prst="rect">
            <a:avLst/>
          </a:prstGeom>
        </p:spPr>
        <p:txBody>
          <a:bodyPr vert="horz" numCol="2">
            <a:noAutofit/>
          </a:bodyPr>
          <a:lstStyle/>
          <a:p>
            <a:pPr marL="288000" indent="-288000">
              <a:spcBef>
                <a:spcPts val="3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društvena grupa</a:t>
            </a:r>
          </a:p>
          <a:p>
            <a:pPr marL="288000" indent="-288000">
              <a:spcBef>
                <a:spcPts val="3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agregat</a:t>
            </a:r>
          </a:p>
          <a:p>
            <a:pPr marL="288000" indent="-288000">
              <a:spcBef>
                <a:spcPts val="3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socijalna kategorija</a:t>
            </a:r>
          </a:p>
          <a:p>
            <a:pPr marL="288000" indent="-288000">
              <a:spcBef>
                <a:spcPts val="3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primarne i sekundarne grupe</a:t>
            </a:r>
          </a:p>
          <a:p>
            <a:pPr marL="288000" indent="-288000">
              <a:spcBef>
                <a:spcPts val="3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referentne grupe</a:t>
            </a:r>
          </a:p>
          <a:p>
            <a:pPr marL="288000" indent="-288000">
              <a:spcBef>
                <a:spcPts val="3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relativna deprivacija</a:t>
            </a:r>
          </a:p>
          <a:p>
            <a:pPr marL="288000" indent="-288000">
              <a:spcBef>
                <a:spcPts val="3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veličina grupe </a:t>
            </a:r>
          </a:p>
          <a:p>
            <a:pPr marL="745200" lvl="1" indent="-288000">
              <a:spcBef>
                <a:spcPts val="3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200" dirty="0" err="1" smtClean="0">
                <a:latin typeface="+mj-lt"/>
                <a:cs typeface="Arial" pitchFamily="34" charset="0"/>
              </a:rPr>
              <a:t>dijade</a:t>
            </a:r>
            <a:endParaRPr lang="hr-HR" sz="2200" dirty="0" smtClean="0">
              <a:latin typeface="+mj-lt"/>
              <a:cs typeface="Arial" pitchFamily="34" charset="0"/>
            </a:endParaRPr>
          </a:p>
          <a:p>
            <a:pPr marL="745200" lvl="1" indent="-288000">
              <a:spcBef>
                <a:spcPts val="3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trijade</a:t>
            </a:r>
          </a:p>
          <a:p>
            <a:pPr marL="745200" lvl="1" indent="-288000">
              <a:spcBef>
                <a:spcPts val="3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brojnije grupe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00034" y="3125965"/>
            <a:ext cx="8393933" cy="3327628"/>
            <a:chOff x="500034" y="3125965"/>
            <a:chExt cx="8393933" cy="3327628"/>
          </a:xfrm>
        </p:grpSpPr>
        <p:sp>
          <p:nvSpPr>
            <p:cNvPr id="4" name="Rectangle 3"/>
            <p:cNvSpPr/>
            <p:nvPr/>
          </p:nvSpPr>
          <p:spPr>
            <a:xfrm>
              <a:off x="785786" y="4000504"/>
              <a:ext cx="2585594" cy="822689"/>
            </a:xfrm>
            <a:prstGeom prst="rect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hr-HR" sz="240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Calibri" pitchFamily="34" charset="0"/>
                </a:rPr>
                <a:t>s obzirom na </a:t>
              </a:r>
              <a:r>
                <a:rPr lang="hr-HR" sz="2400" b="1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Calibri" pitchFamily="34" charset="0"/>
                </a:rPr>
                <a:t>potrebe grupe</a:t>
              </a:r>
              <a:endParaRPr lang="hr-HR"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5214942" y="4000504"/>
              <a:ext cx="2585594" cy="822689"/>
            </a:xfrm>
            <a:prstGeom prst="rect">
              <a:avLst/>
            </a:prstGeom>
            <a:solidFill>
              <a:srgbClr val="3366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hr-HR" sz="240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Calibri" pitchFamily="34" charset="0"/>
                </a:rPr>
                <a:t>s obzirom na </a:t>
              </a:r>
              <a:br>
                <a:rPr lang="hr-HR" sz="240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Calibri" pitchFamily="34" charset="0"/>
                </a:rPr>
              </a:br>
              <a:r>
                <a:rPr lang="hr-HR" sz="2400" b="1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Calibri" pitchFamily="34" charset="0"/>
                </a:rPr>
                <a:t>stil odlučivanja</a:t>
              </a:r>
              <a:endParaRPr lang="hr-HR"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593629" y="3125965"/>
              <a:ext cx="3643338" cy="470108"/>
            </a:xfrm>
            <a:prstGeom prst="rect">
              <a:avLst/>
            </a:prstGeom>
            <a:solidFill>
              <a:srgbClr val="00206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Calibri" pitchFamily="34" charset="0"/>
                </a:rPr>
                <a:t>VODSTVO GRUPE</a:t>
              </a:r>
              <a:endParaRPr lang="hr-H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itchFamily="34" charset="0"/>
              </a:endParaRPr>
            </a:p>
          </p:txBody>
        </p:sp>
        <p:cxnSp>
          <p:nvCxnSpPr>
            <p:cNvPr id="7" name="Elbow Connector 6"/>
            <p:cNvCxnSpPr>
              <a:stCxn id="6" idx="2"/>
              <a:endCxn id="5" idx="0"/>
            </p:cNvCxnSpPr>
            <p:nvPr/>
          </p:nvCxnSpPr>
          <p:spPr>
            <a:xfrm rot="16200000" flipH="1">
              <a:off x="5259303" y="2752067"/>
              <a:ext cx="404431" cy="209244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Elbow Connector 7"/>
            <p:cNvCxnSpPr>
              <a:stCxn id="6" idx="2"/>
              <a:endCxn id="4" idx="0"/>
            </p:cNvCxnSpPr>
            <p:nvPr/>
          </p:nvCxnSpPr>
          <p:spPr>
            <a:xfrm rot="5400000">
              <a:off x="3044726" y="2629931"/>
              <a:ext cx="404431" cy="2336715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500034" y="5340543"/>
              <a:ext cx="2585594" cy="470108"/>
            </a:xfrm>
            <a:prstGeom prst="rect">
              <a:avLst/>
            </a:prstGeom>
            <a:solidFill>
              <a:srgbClr val="00206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hr-HR" sz="240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Calibri" pitchFamily="34" charset="0"/>
                </a:rPr>
                <a:t>INSTRUMENTALNO</a:t>
              </a:r>
              <a:endParaRPr lang="hr-HR" sz="24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86406" y="5983485"/>
              <a:ext cx="2585594" cy="470108"/>
            </a:xfrm>
            <a:prstGeom prst="rect">
              <a:avLst/>
            </a:prstGeom>
            <a:solidFill>
              <a:srgbClr val="00206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hr-HR" sz="240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Calibri" pitchFamily="34" charset="0"/>
                </a:rPr>
                <a:t>EKSPRESIVNO</a:t>
              </a:r>
              <a:endParaRPr lang="hr-HR" sz="24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093827" y="5197667"/>
              <a:ext cx="2228404" cy="470108"/>
            </a:xfrm>
            <a:prstGeom prst="rect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hr-HR" sz="240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Calibri" pitchFamily="34" charset="0"/>
                </a:rPr>
                <a:t>AUTORITARNO</a:t>
              </a:r>
              <a:endParaRPr lang="hr-HR" sz="24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418310" y="5912047"/>
              <a:ext cx="2178859" cy="470108"/>
            </a:xfrm>
            <a:prstGeom prst="rect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hr-HR" sz="240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Calibri" pitchFamily="34" charset="0"/>
                </a:rPr>
                <a:t>DEMOKRATSKO</a:t>
              </a:r>
              <a:endParaRPr lang="hr-HR" sz="24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9421" y="5197667"/>
              <a:ext cx="2214546" cy="470108"/>
            </a:xfrm>
            <a:prstGeom prst="rect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hr-HR" sz="240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Calibri" pitchFamily="34" charset="0"/>
                </a:rPr>
                <a:t>LAISSEZ-FAIRE</a:t>
              </a:r>
              <a:endParaRPr lang="hr-HR" sz="24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itchFamily="34" charset="0"/>
              </a:endParaRPr>
            </a:p>
          </p:txBody>
        </p:sp>
        <p:cxnSp>
          <p:nvCxnSpPr>
            <p:cNvPr id="14" name="Elbow Connector 13"/>
            <p:cNvCxnSpPr>
              <a:stCxn id="5" idx="2"/>
              <a:endCxn id="11" idx="0"/>
            </p:cNvCxnSpPr>
            <p:nvPr/>
          </p:nvCxnSpPr>
          <p:spPr>
            <a:xfrm rot="5400000">
              <a:off x="5670647" y="4360575"/>
              <a:ext cx="374474" cy="1299710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/>
            <p:cNvCxnSpPr>
              <a:stCxn id="5" idx="2"/>
              <a:endCxn id="12" idx="0"/>
            </p:cNvCxnSpPr>
            <p:nvPr/>
          </p:nvCxnSpPr>
          <p:spPr>
            <a:xfrm rot="16200000" flipH="1">
              <a:off x="5963312" y="5367619"/>
              <a:ext cx="1088854" cy="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>
              <a:stCxn id="5" idx="2"/>
              <a:endCxn id="13" idx="0"/>
            </p:cNvCxnSpPr>
            <p:nvPr/>
          </p:nvCxnSpPr>
          <p:spPr>
            <a:xfrm rot="16200000" flipH="1">
              <a:off x="6959979" y="4370952"/>
              <a:ext cx="374474" cy="1278955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/>
            <p:cNvCxnSpPr>
              <a:stCxn id="4" idx="2"/>
              <a:endCxn id="9" idx="0"/>
            </p:cNvCxnSpPr>
            <p:nvPr/>
          </p:nvCxnSpPr>
          <p:spPr>
            <a:xfrm rot="5400000">
              <a:off x="1677032" y="4938992"/>
              <a:ext cx="517350" cy="285752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/>
            <p:cNvCxnSpPr>
              <a:stCxn id="4" idx="2"/>
              <a:endCxn id="10" idx="0"/>
            </p:cNvCxnSpPr>
            <p:nvPr/>
          </p:nvCxnSpPr>
          <p:spPr>
            <a:xfrm rot="16200000" flipH="1">
              <a:off x="2098747" y="4803029"/>
              <a:ext cx="1160292" cy="1200620"/>
            </a:xfrm>
            <a:prstGeom prst="bentConnector3">
              <a:avLst>
                <a:gd name="adj1" fmla="val 23039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allAtOnce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+mj-lt"/>
                <a:cs typeface="Calibri" panose="020F0502020204030204" pitchFamily="34" charset="0"/>
              </a:rPr>
              <a:t>ORGANIZACIJE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35496" y="954320"/>
            <a:ext cx="9108504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</a:pPr>
            <a:r>
              <a:rPr lang="vi-VN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ORGANIZACIJ</a:t>
            </a:r>
            <a:r>
              <a:rPr lang="hr-HR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A </a:t>
            </a:r>
            <a:r>
              <a:rPr lang="hr-HR" sz="2600" dirty="0" smtClean="0">
                <a:latin typeface="+mj-lt"/>
                <a:cs typeface="Arial" pitchFamily="34" charset="0"/>
              </a:rPr>
              <a:t>– </a:t>
            </a:r>
            <a:r>
              <a:rPr lang="vi-VN" sz="26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sekundarn</a:t>
            </a:r>
            <a:r>
              <a:rPr lang="hr-HR" sz="26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a dr.</a:t>
            </a:r>
            <a:r>
              <a:rPr lang="vi-VN" sz="26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 grup</a:t>
            </a:r>
            <a:r>
              <a:rPr lang="hr-HR" sz="26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a </a:t>
            </a:r>
            <a:r>
              <a:rPr lang="vi-VN" sz="2600" dirty="0" smtClean="0">
                <a:latin typeface="+mj-lt"/>
                <a:cs typeface="Arial" pitchFamily="34" charset="0"/>
              </a:rPr>
              <a:t>koja na regularnoj osnovi </a:t>
            </a:r>
            <a:r>
              <a:rPr lang="vi-VN" sz="26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obavlja određenu</a:t>
            </a:r>
            <a:r>
              <a:rPr lang="hr-HR" sz="26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 </a:t>
            </a:r>
            <a:r>
              <a:rPr lang="vi-VN" sz="26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djelatnost</a:t>
            </a:r>
            <a:endParaRPr lang="hr-HR" sz="2600" b="1" dirty="0" smtClean="0">
              <a:solidFill>
                <a:srgbClr val="FFC000"/>
              </a:solidFill>
              <a:latin typeface="+mj-lt"/>
              <a:cs typeface="Arial" pitchFamily="34" charset="0"/>
            </a:endParaRPr>
          </a:p>
          <a:p>
            <a:pPr marL="745200" lvl="1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i="1" dirty="0" smtClean="0">
                <a:solidFill>
                  <a:prstClr val="white"/>
                </a:solidFill>
                <a:latin typeface="+mj-lt"/>
                <a:cs typeface="Arial" pitchFamily="34" charset="0"/>
              </a:rPr>
              <a:t>veće društvene grupe koje se osnivaju </a:t>
            </a:r>
            <a:r>
              <a:rPr lang="hr-HR" sz="2400" b="1" i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radi ostvarenja specifičnih ciljeva</a:t>
            </a:r>
            <a:r>
              <a:rPr lang="hr-HR" sz="2400" i="1" dirty="0" smtClean="0">
                <a:solidFill>
                  <a:prstClr val="white"/>
                </a:solidFill>
                <a:latin typeface="+mj-lt"/>
                <a:cs typeface="Arial" pitchFamily="34" charset="0"/>
              </a:rPr>
              <a:t> ili </a:t>
            </a:r>
            <a:r>
              <a:rPr lang="hr-HR" sz="2400" b="1" i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zadovoljenja posebnih interesa</a:t>
            </a:r>
            <a:endParaRPr lang="hr-HR" sz="2600" b="1" i="1" dirty="0" smtClean="0">
              <a:solidFill>
                <a:srgbClr val="FFC000"/>
              </a:solidFill>
              <a:latin typeface="+mj-lt"/>
              <a:cs typeface="Arial" pitchFamily="34" charset="0"/>
            </a:endParaRPr>
          </a:p>
          <a:p>
            <a:pPr marL="288000" indent="-288000">
              <a:spcBef>
                <a:spcPts val="18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osnovne značajke organizacije:</a:t>
            </a:r>
          </a:p>
          <a:p>
            <a:pPr marL="914400" lvl="1" indent="-457200">
              <a:spcBef>
                <a:spcPts val="3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600" dirty="0" smtClean="0">
                <a:latin typeface="+mj-lt"/>
                <a:cs typeface="Arial" pitchFamily="34" charset="0"/>
              </a:rPr>
              <a:t>trajnost</a:t>
            </a:r>
          </a:p>
          <a:p>
            <a:pPr marL="914400" lvl="1" indent="-457200">
              <a:spcBef>
                <a:spcPts val="3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600" dirty="0" smtClean="0">
                <a:latin typeface="+mj-lt"/>
                <a:cs typeface="Arial" pitchFamily="34" charset="0"/>
              </a:rPr>
              <a:t>podjela rada</a:t>
            </a:r>
          </a:p>
          <a:p>
            <a:pPr marL="914400" lvl="1" indent="-457200">
              <a:spcBef>
                <a:spcPts val="3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600" dirty="0" smtClean="0">
                <a:latin typeface="+mj-lt"/>
                <a:cs typeface="Arial" pitchFamily="34" charset="0"/>
              </a:rPr>
              <a:t>hijerarhija kontrole</a:t>
            </a:r>
          </a:p>
          <a:p>
            <a:pPr marL="914400" lvl="1" indent="-457200">
              <a:spcBef>
                <a:spcPts val="3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600" dirty="0" smtClean="0">
                <a:latin typeface="+mj-lt"/>
                <a:cs typeface="Arial" pitchFamily="34" charset="0"/>
              </a:rPr>
              <a:t>formalizirana pravila </a:t>
            </a:r>
            <a:r>
              <a:rPr lang="hr-HR" sz="2600" i="1" dirty="0" smtClean="0">
                <a:latin typeface="+mj-lt"/>
                <a:cs typeface="Arial" pitchFamily="34" charset="0"/>
              </a:rPr>
              <a:t>(formalne organizacije)</a:t>
            </a:r>
          </a:p>
          <a:p>
            <a:pPr marL="914400" lvl="1" indent="-457200">
              <a:spcBef>
                <a:spcPts val="3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600" dirty="0" smtClean="0">
                <a:latin typeface="+mj-lt"/>
                <a:cs typeface="Arial" pitchFamily="34" charset="0"/>
              </a:rPr>
              <a:t>impersonalnost </a:t>
            </a:r>
            <a:r>
              <a:rPr lang="hr-HR" sz="2600" i="1" dirty="0" smtClean="0">
                <a:latin typeface="+mj-lt"/>
                <a:cs typeface="Arial" pitchFamily="34" charset="0"/>
              </a:rPr>
              <a:t>(neosobnost)</a:t>
            </a:r>
          </a:p>
          <a:p>
            <a:pPr marL="360000" indent="-360000">
              <a:spcBef>
                <a:spcPts val="18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–"/>
            </a:pPr>
            <a:r>
              <a:rPr lang="hr-HR" sz="2400" dirty="0" smtClean="0">
                <a:latin typeface="+mj-lt"/>
                <a:cs typeface="Arial" pitchFamily="34" charset="0"/>
              </a:rPr>
              <a:t>zbog naglaska na pravilima, organizacije se često nazivaju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FORMALNIM ORGANIZACIJAMA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4004038" y="68900"/>
            <a:ext cx="5072098" cy="4116485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KOMUNIKACIJA</a:t>
            </a:r>
            <a:endParaRPr lang="hr-HR" sz="4400" b="0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285752" y="908720"/>
            <a:ext cx="8643966" cy="13573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r-HR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KOMUNIKACIJA</a:t>
            </a: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 – proces kojim ljudi jedni drugima prenose informacije, ideje, stavove i mentalna stanja</a:t>
            </a:r>
          </a:p>
        </p:txBody>
      </p:sp>
      <p:sp>
        <p:nvSpPr>
          <p:cNvPr id="4" name="Rectangle 3"/>
          <p:cNvSpPr/>
          <p:nvPr/>
        </p:nvSpPr>
        <p:spPr>
          <a:xfrm>
            <a:off x="825638" y="2071678"/>
            <a:ext cx="2420626" cy="500860"/>
          </a:xfrm>
          <a:prstGeom prst="rect">
            <a:avLst/>
          </a:prstGeom>
          <a:solidFill>
            <a:srgbClr val="CC00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VERBALNA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32040" y="2071678"/>
            <a:ext cx="2857520" cy="500066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NEVERBALNA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57290" y="3071810"/>
            <a:ext cx="1357322" cy="571504"/>
          </a:xfrm>
          <a:prstGeom prst="rect">
            <a:avLst/>
          </a:prstGeom>
          <a:solidFill>
            <a:srgbClr val="002060"/>
          </a:solidFill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JEZIK</a:t>
            </a:r>
            <a:endParaRPr lang="hr-HR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500430" y="3071810"/>
            <a:ext cx="2178859" cy="571504"/>
          </a:xfrm>
          <a:prstGeom prst="rect">
            <a:avLst/>
          </a:prstGeom>
          <a:solidFill>
            <a:srgbClr val="009900"/>
          </a:solidFill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GOVOR TIJELA</a:t>
            </a:r>
            <a:endParaRPr lang="hr-HR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822165" y="3071810"/>
            <a:ext cx="1643074" cy="571504"/>
          </a:xfrm>
          <a:prstGeom prst="rect">
            <a:avLst/>
          </a:prstGeom>
          <a:solidFill>
            <a:srgbClr val="009900"/>
          </a:solidFill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PARAJEZIK</a:t>
            </a:r>
            <a:endParaRPr lang="hr-HR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643834" y="3071810"/>
            <a:ext cx="1214414" cy="571504"/>
          </a:xfrm>
          <a:prstGeom prst="rect">
            <a:avLst/>
          </a:prstGeom>
          <a:solidFill>
            <a:srgbClr val="009900"/>
          </a:solidFill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DODIR</a:t>
            </a:r>
            <a:endParaRPr lang="hr-HR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42844" y="3989300"/>
            <a:ext cx="5244553" cy="2717093"/>
            <a:chOff x="142844" y="3128750"/>
            <a:chExt cx="6926724" cy="3588591"/>
          </a:xfrm>
        </p:grpSpPr>
        <p:graphicFrame>
          <p:nvGraphicFramePr>
            <p:cNvPr id="18" name="Chart 17"/>
            <p:cNvGraphicFramePr/>
            <p:nvPr/>
          </p:nvGraphicFramePr>
          <p:xfrm>
            <a:off x="142844" y="3143546"/>
            <a:ext cx="6887657" cy="352872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2" name="TextBox 21"/>
            <p:cNvSpPr txBox="1"/>
            <p:nvPr/>
          </p:nvSpPr>
          <p:spPr>
            <a:xfrm>
              <a:off x="3769244" y="3128750"/>
              <a:ext cx="3237477" cy="503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sz="2400" b="1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SADRŽAJ PORUKE</a:t>
              </a:r>
              <a:endParaRPr lang="hr-HR" sz="24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954769" y="6351496"/>
              <a:ext cx="2114799" cy="365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r-HR" sz="12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Izvor: A. Mehrabian</a:t>
              </a:r>
              <a:endParaRPr lang="hr-H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31" name="Straight Connector 30"/>
          <p:cNvCxnSpPr>
            <a:stCxn id="4" idx="2"/>
            <a:endCxn id="11" idx="0"/>
          </p:cNvCxnSpPr>
          <p:nvPr/>
        </p:nvCxnSpPr>
        <p:spPr>
          <a:xfrm>
            <a:off x="2035951" y="2572538"/>
            <a:ext cx="0" cy="4992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5" idx="2"/>
            <a:endCxn id="14" idx="0"/>
          </p:cNvCxnSpPr>
          <p:nvPr/>
        </p:nvCxnSpPr>
        <p:spPr>
          <a:xfrm rot="5400000">
            <a:off x="5225297" y="1936307"/>
            <a:ext cx="500066" cy="177094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5" idx="2"/>
            <a:endCxn id="19" idx="0"/>
          </p:cNvCxnSpPr>
          <p:nvPr/>
        </p:nvCxnSpPr>
        <p:spPr>
          <a:xfrm rot="16200000" flipH="1">
            <a:off x="6252218" y="2680326"/>
            <a:ext cx="500066" cy="28290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5" idx="2"/>
            <a:endCxn id="21" idx="0"/>
          </p:cNvCxnSpPr>
          <p:nvPr/>
        </p:nvCxnSpPr>
        <p:spPr>
          <a:xfrm rot="16200000" flipH="1">
            <a:off x="7055887" y="1876656"/>
            <a:ext cx="500066" cy="189024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5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5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25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25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  <p:bldP spid="4" grpId="0" uiExpand="1" build="allAtOnce" animBg="1"/>
      <p:bldP spid="5" grpId="0" uiExpand="1" build="allAtOnce" animBg="1"/>
      <p:bldP spid="11" grpId="0" uiExpand="1" build="allAtOnce" animBg="1"/>
      <p:bldP spid="14" grpId="0" uiExpand="1" build="allAtOnce" animBg="1"/>
      <p:bldP spid="19" grpId="0" uiExpand="1" build="allAtOnce" animBg="1"/>
      <p:bldP spid="21" grpId="0" uiExpand="1" build="allAtOnce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+mj-lt"/>
                <a:cs typeface="Calibri" panose="020F0502020204030204" pitchFamily="34" charset="0"/>
              </a:rPr>
              <a:t>TIPOVI ORGANIZACIJA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35496" y="805164"/>
            <a:ext cx="9001156" cy="5810504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ts val="6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400" dirty="0" err="1" smtClean="0">
                <a:latin typeface="+mj-lt"/>
                <a:cs typeface="Arial" pitchFamily="34" charset="0"/>
              </a:rPr>
              <a:t>Amitai</a:t>
            </a:r>
            <a:r>
              <a:rPr lang="hr-HR" sz="2400" dirty="0" smtClean="0">
                <a:latin typeface="+mj-lt"/>
                <a:cs typeface="Arial" pitchFamily="34" charset="0"/>
              </a:rPr>
              <a:t> </a:t>
            </a:r>
            <a:r>
              <a:rPr lang="hr-HR" sz="2400" b="1" i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Etzioni</a:t>
            </a:r>
            <a:endParaRPr lang="hr-HR" sz="2400" b="1" i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  <a:p>
            <a:pPr marL="288000" indent="-288000">
              <a:spcBef>
                <a:spcPts val="6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Arial" pitchFamily="34" charset="0"/>
              </a:rPr>
              <a:t>u svakoj organizaciji postoje </a:t>
            </a:r>
            <a:r>
              <a:rPr lang="hr-HR" sz="2400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„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niži</a:t>
            </a:r>
            <a:r>
              <a:rPr lang="hr-HR" sz="2400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”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 </a:t>
            </a:r>
            <a:r>
              <a:rPr lang="hr-HR" sz="2400" i="1" dirty="0" smtClean="0">
                <a:latin typeface="+mj-lt"/>
                <a:cs typeface="Arial" pitchFamily="34" charset="0"/>
              </a:rPr>
              <a:t>(obični članovi) </a:t>
            </a:r>
            <a:r>
              <a:rPr lang="hr-HR" sz="2400" dirty="0" smtClean="0">
                <a:latin typeface="+mj-lt"/>
                <a:cs typeface="Arial" pitchFamily="34" charset="0"/>
              </a:rPr>
              <a:t>i </a:t>
            </a:r>
            <a:r>
              <a:rPr lang="hr-HR" sz="2400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„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viši</a:t>
            </a:r>
            <a:r>
              <a:rPr lang="hr-HR" sz="2400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”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 </a:t>
            </a:r>
            <a:r>
              <a:rPr lang="hr-HR" sz="2400" i="1" dirty="0" smtClean="0">
                <a:latin typeface="+mj-lt"/>
                <a:cs typeface="Arial" pitchFamily="34" charset="0"/>
              </a:rPr>
              <a:t>(upravitelji)</a:t>
            </a:r>
            <a:r>
              <a:rPr lang="hr-HR" sz="2400" dirty="0" smtClean="0">
                <a:latin typeface="+mj-lt"/>
                <a:cs typeface="Arial" pitchFamily="34" charset="0"/>
              </a:rPr>
              <a:t> članovi organizacije</a:t>
            </a:r>
          </a:p>
          <a:p>
            <a:pPr marL="288000" indent="-288000">
              <a:spcBef>
                <a:spcPts val="6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Arial" pitchFamily="34" charset="0"/>
              </a:rPr>
              <a:t>viši članovi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koriste</a:t>
            </a:r>
            <a:r>
              <a:rPr lang="hr-HR" sz="2400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moć</a:t>
            </a:r>
            <a:r>
              <a:rPr lang="hr-HR" sz="2400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 </a:t>
            </a:r>
            <a:r>
              <a:rPr lang="hr-HR" sz="2400" dirty="0" smtClean="0">
                <a:latin typeface="+mj-lt"/>
                <a:cs typeface="Arial" pitchFamily="34" charset="0"/>
              </a:rPr>
              <a:t>kako bi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upravljali</a:t>
            </a:r>
            <a:r>
              <a:rPr lang="hr-HR" sz="2400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 </a:t>
            </a:r>
            <a:r>
              <a:rPr lang="hr-HR" sz="2400" dirty="0" smtClean="0">
                <a:latin typeface="+mj-lt"/>
                <a:cs typeface="Arial" pitchFamily="34" charset="0"/>
              </a:rPr>
              <a:t>nižim članovima</a:t>
            </a:r>
          </a:p>
          <a:p>
            <a:pPr marL="288000" indent="-288000">
              <a:spcBef>
                <a:spcPts val="18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tri tipa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moći</a:t>
            </a:r>
            <a:r>
              <a:rPr lang="hr-HR" sz="2400" dirty="0" smtClean="0">
                <a:latin typeface="+mj-lt"/>
                <a:cs typeface="Arial" pitchFamily="34" charset="0"/>
              </a:rPr>
              <a:t> koje viši članovi imaju na raspolaganju:</a:t>
            </a:r>
          </a:p>
          <a:p>
            <a:pPr marL="914400" lvl="1" indent="-360000">
              <a:spcBef>
                <a:spcPts val="6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latin typeface="+mj-lt"/>
                <a:cs typeface="Arial" pitchFamily="34" charset="0"/>
              </a:rPr>
              <a:t>moć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prinude</a:t>
            </a:r>
            <a:r>
              <a:rPr lang="hr-HR" sz="2400" dirty="0" smtClean="0">
                <a:latin typeface="+mj-lt"/>
                <a:cs typeface="Arial" pitchFamily="34" charset="0"/>
              </a:rPr>
              <a:t> – </a:t>
            </a:r>
            <a:r>
              <a:rPr lang="hr-HR" sz="2400" i="1" dirty="0" smtClean="0">
                <a:latin typeface="+mj-lt"/>
                <a:cs typeface="Arial" pitchFamily="34" charset="0"/>
              </a:rPr>
              <a:t>upotreba fizičke sile</a:t>
            </a:r>
          </a:p>
          <a:p>
            <a:pPr marL="914400" lvl="1" indent="-360000">
              <a:spcBef>
                <a:spcPts val="6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latin typeface="+mj-lt"/>
                <a:cs typeface="Arial" pitchFamily="34" charset="0"/>
              </a:rPr>
              <a:t>moć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nagrađivanja</a:t>
            </a:r>
            <a:r>
              <a:rPr lang="hr-HR" sz="2400" dirty="0" smtClean="0">
                <a:latin typeface="+mj-lt"/>
                <a:cs typeface="Arial" pitchFamily="34" charset="0"/>
              </a:rPr>
              <a:t> – </a:t>
            </a:r>
            <a:r>
              <a:rPr lang="hr-HR" sz="2400" i="1" dirty="0" smtClean="0">
                <a:latin typeface="+mj-lt"/>
                <a:cs typeface="Arial" pitchFamily="34" charset="0"/>
              </a:rPr>
              <a:t>novac, nagrade...</a:t>
            </a:r>
          </a:p>
          <a:p>
            <a:pPr marL="914400" lvl="1" indent="-360000">
              <a:spcBef>
                <a:spcPts val="6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normativna</a:t>
            </a:r>
            <a:r>
              <a:rPr lang="hr-HR" sz="2400" dirty="0" smtClean="0">
                <a:latin typeface="+mj-lt"/>
                <a:cs typeface="Arial" pitchFamily="34" charset="0"/>
              </a:rPr>
              <a:t> moć – </a:t>
            </a:r>
            <a:r>
              <a:rPr lang="hr-HR" sz="2400" i="1" dirty="0" smtClean="0">
                <a:latin typeface="+mj-lt"/>
                <a:cs typeface="Arial" pitchFamily="34" charset="0"/>
              </a:rPr>
              <a:t>upotreba moralnog uvjeravanja, pozivanje na vođin ugled, društveno </a:t>
            </a:r>
            <a:r>
              <a:rPr lang="hr-HR" sz="2400" i="1" dirty="0" err="1" smtClean="0">
                <a:latin typeface="+mj-lt"/>
                <a:cs typeface="Arial" pitchFamily="34" charset="0"/>
              </a:rPr>
              <a:t>priznanje..</a:t>
            </a:r>
            <a:r>
              <a:rPr lang="hr-HR" sz="2400" i="1" dirty="0" smtClean="0">
                <a:latin typeface="+mj-lt"/>
                <a:cs typeface="Arial" pitchFamily="34" charset="0"/>
              </a:rPr>
              <a:t>.</a:t>
            </a:r>
          </a:p>
          <a:p>
            <a:pPr marL="288000" indent="-288000">
              <a:spcBef>
                <a:spcPts val="18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tri</a:t>
            </a:r>
            <a:r>
              <a:rPr lang="hr-HR" sz="2400" dirty="0" smtClean="0">
                <a:latin typeface="+mj-lt"/>
                <a:cs typeface="Arial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tipa</a:t>
            </a:r>
            <a:r>
              <a:rPr lang="hr-HR" sz="2400" dirty="0" smtClean="0">
                <a:latin typeface="+mj-lt"/>
                <a:cs typeface="Arial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uključenosti</a:t>
            </a:r>
            <a:r>
              <a:rPr lang="hr-HR" sz="2400" dirty="0" smtClean="0">
                <a:latin typeface="+mj-lt"/>
                <a:cs typeface="Arial" pitchFamily="34" charset="0"/>
              </a:rPr>
              <a:t> nižih članova u organizaciju:</a:t>
            </a:r>
          </a:p>
          <a:p>
            <a:pPr marL="914400" lvl="1" indent="-360000">
              <a:spcBef>
                <a:spcPts val="6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otuđeni</a:t>
            </a:r>
            <a:r>
              <a:rPr lang="hr-HR" sz="2400" dirty="0" smtClean="0">
                <a:latin typeface="+mj-lt"/>
                <a:cs typeface="Arial" pitchFamily="34" charset="0"/>
              </a:rPr>
              <a:t> – </a:t>
            </a:r>
            <a:r>
              <a:rPr lang="hr-HR" sz="2400" i="1" dirty="0" smtClean="0">
                <a:latin typeface="+mj-lt"/>
                <a:cs typeface="Arial" pitchFamily="34" charset="0"/>
              </a:rPr>
              <a:t>ne podržavaju ciljeve organizacije</a:t>
            </a:r>
          </a:p>
          <a:p>
            <a:pPr marL="914400" lvl="1" indent="-360000">
              <a:spcBef>
                <a:spcPts val="6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proračunati</a:t>
            </a:r>
            <a:r>
              <a:rPr lang="hr-HR" sz="2400" dirty="0" smtClean="0">
                <a:latin typeface="+mj-lt"/>
                <a:cs typeface="Arial" pitchFamily="34" charset="0"/>
              </a:rPr>
              <a:t> – </a:t>
            </a:r>
            <a:r>
              <a:rPr lang="hr-HR" sz="2400" i="1" dirty="0" smtClean="0">
                <a:latin typeface="+mj-lt"/>
                <a:cs typeface="Arial" pitchFamily="34" charset="0"/>
              </a:rPr>
              <a:t>umjereno podržavaju ciljeve organizacije</a:t>
            </a:r>
          </a:p>
          <a:p>
            <a:pPr marL="914400" lvl="1" indent="-360000">
              <a:spcBef>
                <a:spcPts val="6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moralno uključeni </a:t>
            </a:r>
            <a:r>
              <a:rPr lang="hr-HR" sz="2400" dirty="0" smtClean="0">
                <a:latin typeface="+mj-lt"/>
                <a:cs typeface="Arial" pitchFamily="34" charset="0"/>
              </a:rPr>
              <a:t>– </a:t>
            </a:r>
            <a:r>
              <a:rPr lang="hr-HR" sz="2400" i="1" dirty="0" smtClean="0">
                <a:latin typeface="+mj-lt"/>
                <a:cs typeface="Arial" pitchFamily="34" charset="0"/>
              </a:rPr>
              <a:t>snažno podržavaju organizaciju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allAtOnce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71538" y="285728"/>
            <a:ext cx="2000264" cy="714380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latin typeface="+mj-lt"/>
                <a:cs typeface="Arial" pitchFamily="34" charset="0"/>
              </a:rPr>
              <a:t>MOĆ PRINUDE</a:t>
            </a:r>
            <a:endParaRPr lang="hr-HR" b="1" dirty="0">
              <a:latin typeface="+mj-lt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71538" y="1071546"/>
            <a:ext cx="2000264" cy="714380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latin typeface="+mj-lt"/>
                <a:cs typeface="Arial" pitchFamily="34" charset="0"/>
              </a:rPr>
              <a:t>MOĆ NAGRAĐIVANJA</a:t>
            </a:r>
            <a:endParaRPr lang="hr-HR" b="1" dirty="0">
              <a:latin typeface="+mj-lt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71538" y="1857364"/>
            <a:ext cx="2000264" cy="714380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latin typeface="+mj-lt"/>
                <a:cs typeface="Arial" pitchFamily="34" charset="0"/>
              </a:rPr>
              <a:t>NORMATIVNA MOĆ</a:t>
            </a:r>
            <a:endParaRPr lang="hr-HR" b="1" dirty="0">
              <a:latin typeface="+mj-lt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929322" y="285728"/>
            <a:ext cx="2000264" cy="714380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latin typeface="+mj-lt"/>
                <a:cs typeface="Arial" pitchFamily="34" charset="0"/>
              </a:rPr>
              <a:t>OTUĐENI</a:t>
            </a:r>
            <a:endParaRPr lang="hr-HR" b="1" dirty="0">
              <a:latin typeface="+mj-lt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29322" y="1071546"/>
            <a:ext cx="2000264" cy="714380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latin typeface="+mj-lt"/>
                <a:cs typeface="Arial" pitchFamily="34" charset="0"/>
              </a:rPr>
              <a:t>PRORAČUNATI</a:t>
            </a:r>
            <a:endParaRPr lang="hr-HR" b="1" dirty="0">
              <a:latin typeface="+mj-lt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29322" y="1857364"/>
            <a:ext cx="2000264" cy="714380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latin typeface="+mj-lt"/>
                <a:cs typeface="Arial" pitchFamily="34" charset="0"/>
              </a:rPr>
              <a:t>MORALNO UKLJUČENI</a:t>
            </a:r>
            <a:endParaRPr lang="hr-HR" b="1" dirty="0">
              <a:latin typeface="+mj-lt"/>
              <a:cs typeface="Arial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714744" y="642918"/>
            <a:ext cx="1500198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714744" y="1428736"/>
            <a:ext cx="1500198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714744" y="2214554"/>
            <a:ext cx="1500198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00034" y="3571876"/>
            <a:ext cx="2571768" cy="264320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250397" y="3571876"/>
            <a:ext cx="2571768" cy="264320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000760" y="3571876"/>
            <a:ext cx="2571768" cy="264320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00034" y="3571876"/>
            <a:ext cx="2571768" cy="26432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288000" rIns="36000" bIns="36000" rtlCol="0" anchor="ctr"/>
          <a:lstStyle/>
          <a:p>
            <a:pPr marL="180000" lvl="1" indent="-180000">
              <a:spcBef>
                <a:spcPts val="600"/>
              </a:spcBef>
              <a:buClr>
                <a:schemeClr val="bg1"/>
              </a:buClr>
              <a:buSzPct val="100000"/>
              <a:buFont typeface="Arial" pitchFamily="34" charset="0"/>
              <a:buChar char="−"/>
            </a:pPr>
            <a:r>
              <a:rPr lang="hr-HR" sz="19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upotreba </a:t>
            </a:r>
            <a:r>
              <a:rPr lang="hr-HR" sz="1900" b="1" dirty="0" smtClean="0">
                <a:solidFill>
                  <a:srgbClr val="FF0000"/>
                </a:solidFill>
                <a:latin typeface="+mj-lt"/>
                <a:cs typeface="Arial" pitchFamily="34" charset="0"/>
              </a:rPr>
              <a:t>sile</a:t>
            </a:r>
            <a:r>
              <a:rPr lang="hr-HR" sz="1900" dirty="0" smtClean="0">
                <a:solidFill>
                  <a:srgbClr val="FF0000"/>
                </a:solidFill>
                <a:latin typeface="+mj-lt"/>
                <a:cs typeface="Arial" pitchFamily="34" charset="0"/>
              </a:rPr>
              <a:t> </a:t>
            </a:r>
            <a:r>
              <a:rPr lang="hr-HR" sz="19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i </a:t>
            </a:r>
            <a:r>
              <a:rPr lang="hr-HR" sz="1900" b="1" dirty="0" smtClean="0">
                <a:solidFill>
                  <a:srgbClr val="FF0000"/>
                </a:solidFill>
                <a:latin typeface="+mj-lt"/>
                <a:cs typeface="Arial" pitchFamily="34" charset="0"/>
              </a:rPr>
              <a:t>prijetnji</a:t>
            </a:r>
          </a:p>
          <a:p>
            <a:pPr marL="180000" lvl="1" indent="-180000">
              <a:spcBef>
                <a:spcPts val="600"/>
              </a:spcBef>
              <a:buClr>
                <a:schemeClr val="bg1"/>
              </a:buClr>
              <a:buSzPct val="100000"/>
              <a:buFont typeface="Arial" pitchFamily="34" charset="0"/>
              <a:buChar char="−"/>
            </a:pPr>
            <a:r>
              <a:rPr lang="hr-HR" sz="19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cilj organizacije – </a:t>
            </a:r>
            <a:r>
              <a:rPr lang="hr-HR" sz="1900" b="1" dirty="0" smtClean="0">
                <a:solidFill>
                  <a:srgbClr val="FF0000"/>
                </a:solidFill>
                <a:latin typeface="+mj-lt"/>
                <a:cs typeface="Arial" pitchFamily="34" charset="0"/>
              </a:rPr>
              <a:t>zadržati štićenike unutra</a:t>
            </a:r>
          </a:p>
          <a:p>
            <a:pPr marL="180000" lvl="1" indent="-180000">
              <a:spcBef>
                <a:spcPts val="600"/>
              </a:spcBef>
              <a:buClr>
                <a:schemeClr val="bg1"/>
              </a:buClr>
              <a:buSzPct val="100000"/>
              <a:buFont typeface="Arial" pitchFamily="34" charset="0"/>
              <a:buChar char="−"/>
            </a:pPr>
            <a:r>
              <a:rPr lang="hr-HR" sz="1900" i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zatvori, logori i zatvorene mentalne institucije, sekte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85786" y="3143248"/>
            <a:ext cx="2000264" cy="714380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latin typeface="+mj-lt"/>
                <a:cs typeface="Arial" pitchFamily="34" charset="0"/>
              </a:rPr>
              <a:t>PRINUDNE ORGANIZACIJE</a:t>
            </a:r>
            <a:endParaRPr lang="hr-HR" b="1" dirty="0">
              <a:latin typeface="+mj-lt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65884" y="3571876"/>
            <a:ext cx="2556000" cy="26432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288000" rIns="36000" bIns="36000" rtlCol="0" anchor="ctr"/>
          <a:lstStyle/>
          <a:p>
            <a:pPr marL="180000" lvl="1" indent="-180000">
              <a:spcBef>
                <a:spcPts val="600"/>
              </a:spcBef>
              <a:buClr>
                <a:schemeClr val="bg1"/>
              </a:buClr>
              <a:buSzPct val="100000"/>
              <a:buFont typeface="Arial" pitchFamily="34" charset="0"/>
              <a:buChar char="−"/>
            </a:pPr>
            <a:r>
              <a:rPr lang="hr-HR" sz="19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upotreba </a:t>
            </a:r>
            <a:r>
              <a:rPr lang="hr-HR" sz="1900" b="1" dirty="0" smtClean="0">
                <a:solidFill>
                  <a:srgbClr val="FF0000"/>
                </a:solidFill>
                <a:latin typeface="+mj-lt"/>
                <a:cs typeface="Arial" pitchFamily="34" charset="0"/>
              </a:rPr>
              <a:t>nagrada</a:t>
            </a:r>
            <a:r>
              <a:rPr lang="hr-HR" sz="1900" dirty="0" smtClean="0">
                <a:solidFill>
                  <a:srgbClr val="FF0000"/>
                </a:solidFill>
                <a:latin typeface="+mj-lt"/>
                <a:cs typeface="Arial" pitchFamily="34" charset="0"/>
              </a:rPr>
              <a:t> </a:t>
            </a:r>
            <a:r>
              <a:rPr lang="hr-HR" sz="19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i </a:t>
            </a:r>
            <a:r>
              <a:rPr lang="hr-HR" sz="1900" b="1" dirty="0" smtClean="0">
                <a:solidFill>
                  <a:srgbClr val="FF0000"/>
                </a:solidFill>
                <a:latin typeface="+mj-lt"/>
                <a:cs typeface="Arial" pitchFamily="34" charset="0"/>
              </a:rPr>
              <a:t>novca</a:t>
            </a:r>
          </a:p>
          <a:p>
            <a:pPr marL="180000" lvl="1" indent="-180000">
              <a:spcBef>
                <a:spcPts val="600"/>
              </a:spcBef>
              <a:buClr>
                <a:schemeClr val="bg1"/>
              </a:buClr>
              <a:buSzPct val="100000"/>
              <a:buFont typeface="Arial" pitchFamily="34" charset="0"/>
              <a:buChar char="−"/>
            </a:pPr>
            <a:r>
              <a:rPr lang="hr-HR" sz="19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cilj organizacije – </a:t>
            </a:r>
            <a:r>
              <a:rPr lang="hr-HR" sz="1900" b="1" dirty="0" smtClean="0">
                <a:solidFill>
                  <a:srgbClr val="FF0000"/>
                </a:solidFill>
                <a:latin typeface="+mj-lt"/>
                <a:cs typeface="Arial" pitchFamily="34" charset="0"/>
              </a:rPr>
              <a:t>korist</a:t>
            </a:r>
          </a:p>
          <a:p>
            <a:pPr marL="180000" lvl="1" indent="-180000">
              <a:spcBef>
                <a:spcPts val="600"/>
              </a:spcBef>
              <a:buClr>
                <a:schemeClr val="bg1"/>
              </a:buClr>
              <a:buSzPct val="100000"/>
              <a:buFont typeface="Arial" pitchFamily="34" charset="0"/>
              <a:buChar char="−"/>
            </a:pPr>
            <a:r>
              <a:rPr lang="hr-HR" sz="1900" i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tvornice, banke i druge privredne organizacije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000760" y="3571876"/>
            <a:ext cx="2571768" cy="26432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288000" rIns="36000" bIns="36000" rtlCol="0" anchor="ctr"/>
          <a:lstStyle/>
          <a:p>
            <a:pPr marL="180000" lvl="1" indent="-180000">
              <a:spcBef>
                <a:spcPts val="600"/>
              </a:spcBef>
              <a:buClr>
                <a:schemeClr val="bg1"/>
              </a:buClr>
              <a:buSzPct val="100000"/>
              <a:buFont typeface="Arial" pitchFamily="34" charset="0"/>
              <a:buChar char="−"/>
            </a:pPr>
            <a:r>
              <a:rPr lang="hr-HR" sz="19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moć na temelju </a:t>
            </a:r>
            <a:r>
              <a:rPr lang="hr-HR" sz="1900" b="1" dirty="0" smtClean="0">
                <a:solidFill>
                  <a:srgbClr val="FF0000"/>
                </a:solidFill>
                <a:latin typeface="+mj-lt"/>
                <a:cs typeface="Arial" pitchFamily="34" charset="0"/>
              </a:rPr>
              <a:t>uvjeravanja</a:t>
            </a:r>
            <a:r>
              <a:rPr lang="hr-HR" sz="1900" dirty="0" smtClean="0">
                <a:solidFill>
                  <a:srgbClr val="FF0000"/>
                </a:solidFill>
                <a:latin typeface="+mj-lt"/>
                <a:cs typeface="Arial" pitchFamily="34" charset="0"/>
              </a:rPr>
              <a:t>, </a:t>
            </a:r>
            <a:r>
              <a:rPr lang="hr-HR" sz="1900" b="1" dirty="0" smtClean="0">
                <a:solidFill>
                  <a:srgbClr val="FF0000"/>
                </a:solidFill>
                <a:latin typeface="+mj-lt"/>
                <a:cs typeface="Arial" pitchFamily="34" charset="0"/>
              </a:rPr>
              <a:t>upozorenja</a:t>
            </a:r>
            <a:r>
              <a:rPr lang="hr-HR" sz="1900" dirty="0" smtClean="0">
                <a:solidFill>
                  <a:srgbClr val="FF0000"/>
                </a:solidFill>
                <a:latin typeface="+mj-lt"/>
                <a:cs typeface="Arial" pitchFamily="34" charset="0"/>
              </a:rPr>
              <a:t>, </a:t>
            </a:r>
            <a:r>
              <a:rPr lang="hr-HR" sz="1900" b="1" dirty="0" smtClean="0">
                <a:solidFill>
                  <a:srgbClr val="FF0000"/>
                </a:solidFill>
                <a:latin typeface="+mj-lt"/>
                <a:cs typeface="Arial" pitchFamily="34" charset="0"/>
              </a:rPr>
              <a:t>javnog priznanja, društvenog pritiska</a:t>
            </a:r>
          </a:p>
          <a:p>
            <a:pPr marL="180000" lvl="1" indent="-180000">
              <a:spcBef>
                <a:spcPts val="600"/>
              </a:spcBef>
              <a:buClr>
                <a:schemeClr val="bg1"/>
              </a:buClr>
              <a:buSzPct val="100000"/>
              <a:buFont typeface="Arial" pitchFamily="34" charset="0"/>
              <a:buChar char="−"/>
            </a:pPr>
            <a:r>
              <a:rPr lang="hr-HR" sz="1900" i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Crkve, političke stranke, dobrovoljne udruge, udruge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36149" y="3143248"/>
            <a:ext cx="2000264" cy="714380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latin typeface="+mj-lt"/>
                <a:cs typeface="Arial" pitchFamily="34" charset="0"/>
              </a:rPr>
              <a:t>UTILITARISTIČKE ORGANIZACIJE</a:t>
            </a:r>
            <a:endParaRPr lang="hr-HR" b="1" dirty="0">
              <a:latin typeface="+mj-lt"/>
              <a:cs typeface="Arial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286512" y="3143248"/>
            <a:ext cx="2000264" cy="714380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latin typeface="+mj-lt"/>
                <a:cs typeface="Arial" pitchFamily="34" charset="0"/>
              </a:rPr>
              <a:t>NORMATIVNE ORGANIZACIJE</a:t>
            </a:r>
            <a:endParaRPr lang="hr-HR" b="1" dirty="0">
              <a:latin typeface="+mj-lt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75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5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"/>
                            </p:stCondLst>
                            <p:childTnLst>
                              <p:par>
                                <p:cTn id="7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50"/>
                            </p:stCondLst>
                            <p:childTnLst>
                              <p:par>
                                <p:cTn id="8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1366 L -0.03142 0.56389 " pathEditMode="relative" rAng="0" ptsTypes="AA">
                                      <p:cBhvr>
                                        <p:cTn id="96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0" y="28900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1366 L -0.03143 0.56389 " pathEditMode="relative" rAng="0" ptsTypes="AA">
                                      <p:cBhvr>
                                        <p:cTn id="9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0" y="28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77 2.77556E-17 L -0.56024 0.69306 " pathEditMode="relative" rAng="0" ptsTypes="AA">
                                      <p:cBhvr>
                                        <p:cTn id="101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400" y="34700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77 2.77556E-17 L -0.56025 0.69306 " pathEditMode="relative" rAng="0" ptsTypes="AA">
                                      <p:cBhvr>
                                        <p:cTn id="10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400" y="34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25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73 0.03959 L 0.26563 0.44908 " pathEditMode="relative" rAng="0" ptsTypes="AA">
                                      <p:cBhvr>
                                        <p:cTn id="120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00" y="20500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.03959 L 0.25989 0.44908 " pathEditMode="relative" rAng="0" ptsTypes="AA">
                                      <p:cBhvr>
                                        <p:cTn id="12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00" y="20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88 0.01875 L -0.26562 0.57523 " pathEditMode="relative" rAng="0" ptsTypes="AA">
                                      <p:cBhvr>
                                        <p:cTn id="125" dur="5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00" y="27800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75 0.01875 L -0.26875 0.57523 " pathEditMode="relative" rAng="0" ptsTypes="AA">
                                      <p:cBhvr>
                                        <p:cTn id="12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00" y="27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5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5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25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88 0.04051 L 0.57275 0.34514 " pathEditMode="relative" rAng="0" ptsTypes="AA">
                                      <p:cBhvr>
                                        <p:cTn id="144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00" y="15200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01 0.04051 L 0.56962 0.34514 " pathEditMode="relative" rAng="0" ptsTypes="AA">
                                      <p:cBhvr>
                                        <p:cTn id="14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00" y="15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7 0.05115 L 0.0415 0.47129 " pathEditMode="relative" rAng="0" ptsTypes="AA">
                                      <p:cBhvr>
                                        <p:cTn id="149" dur="5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0" y="21000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57 0.05115 L 0.03837 0.47129 " pathEditMode="relative" rAng="0" ptsTypes="AA">
                                      <p:cBhvr>
                                        <p:cTn id="15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0" y="21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25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2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25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 animBg="1"/>
      <p:bldP spid="7" grpId="1" uiExpand="1" build="allAtOnce" animBg="1"/>
      <p:bldP spid="8" grpId="0" uiExpand="1" build="allAtOnce" animBg="1"/>
      <p:bldP spid="8" grpId="1" uiExpand="1" build="allAtOnce" animBg="1"/>
      <p:bldP spid="9" grpId="0" uiExpand="1" build="allAtOnce" animBg="1"/>
      <p:bldP spid="9" grpId="1" uiExpand="1" build="allAtOnce" animBg="1"/>
      <p:bldP spid="10" grpId="0" uiExpand="1" build="allAtOnce" animBg="1"/>
      <p:bldP spid="10" grpId="1" uiExpand="1" build="allAtOnce" animBg="1"/>
      <p:bldP spid="11" grpId="0" uiExpand="1" build="allAtOnce" animBg="1"/>
      <p:bldP spid="11" grpId="1" uiExpand="1" build="allAtOnce" animBg="1"/>
      <p:bldP spid="12" grpId="0" build="allAtOnce" animBg="1"/>
      <p:bldP spid="12" grpId="1" uiExpand="1" build="allAtOnce" animBg="1"/>
      <p:bldP spid="18" grpId="0" animBg="1"/>
      <p:bldP spid="19" grpId="0" animBg="1"/>
      <p:bldP spid="20" grpId="0" animBg="1"/>
      <p:bldP spid="17" grpId="0" uiExpand="1" build="allAtOnce" animBg="1"/>
      <p:bldP spid="22" grpId="0" animBg="1"/>
      <p:bldP spid="21" grpId="0" uiExpand="1" build="allAtOnce" animBg="1"/>
      <p:bldP spid="25" grpId="0" uiExpand="1" build="allAtOnce" animBg="1"/>
      <p:bldP spid="23" grpId="0" animBg="1"/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smtClean="0">
                <a:latin typeface="+mj-lt"/>
                <a:cs typeface="Calibri" panose="020F0502020204030204" pitchFamily="34" charset="0"/>
              </a:rPr>
              <a:t>TIPOVI ORGANIZACIJA</a:t>
            </a:r>
            <a:endParaRPr lang="hr-HR" sz="4200" dirty="0" smtClean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0" y="882312"/>
            <a:ext cx="9144000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ts val="6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Arial" pitchFamily="34" charset="0"/>
              </a:rPr>
              <a:t>na temelju tri tipa moći koje koriste viši članovi i tri tipa uključenosti nižih članova, dobivamo tri tipa organizacija:</a:t>
            </a:r>
          </a:p>
          <a:p>
            <a:pPr marL="457200" indent="-360000">
              <a:spcBef>
                <a:spcPts val="12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PRINUDNE ORGANIZACIJE </a:t>
            </a:r>
          </a:p>
          <a:p>
            <a:pPr marL="914400" lvl="1" indent="-288000"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Arial" pitchFamily="34" charset="0"/>
              </a:rPr>
              <a:t>upotreba sile i prijetnji</a:t>
            </a:r>
          </a:p>
          <a:p>
            <a:pPr marL="914400" lvl="1" indent="-288000">
              <a:spcBef>
                <a:spcPts val="3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Arial" pitchFamily="34" charset="0"/>
              </a:rPr>
              <a:t>cilj organizacije – zadržati štićenike unutra</a:t>
            </a:r>
          </a:p>
          <a:p>
            <a:pPr marL="914400" lvl="1" indent="-288000">
              <a:spcBef>
                <a:spcPts val="3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Arial" pitchFamily="34" charset="0"/>
              </a:rPr>
              <a:t>zatvori, logori i zatvorene mentalne institucije, sekte</a:t>
            </a:r>
          </a:p>
          <a:p>
            <a:pPr marL="457200" indent="-360000">
              <a:spcBef>
                <a:spcPts val="12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UTILITARISTIČKE ORGANIZACIJE </a:t>
            </a:r>
          </a:p>
          <a:p>
            <a:pPr marL="914400" lvl="1" indent="-288000"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Arial" pitchFamily="34" charset="0"/>
              </a:rPr>
              <a:t>upotreba nagrada i novca</a:t>
            </a:r>
          </a:p>
          <a:p>
            <a:pPr marL="914400" lvl="1" indent="-288000">
              <a:spcBef>
                <a:spcPts val="3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Arial" pitchFamily="34" charset="0"/>
              </a:rPr>
              <a:t>cilj organizacije – korist</a:t>
            </a:r>
          </a:p>
          <a:p>
            <a:pPr marL="914400" lvl="1" indent="-288000">
              <a:spcBef>
                <a:spcPts val="3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Arial" pitchFamily="34" charset="0"/>
              </a:rPr>
              <a:t>tvornice, banke i druge privredne organizacije</a:t>
            </a:r>
            <a:endParaRPr lang="hr-HR" sz="2400" i="1" dirty="0" smtClean="0">
              <a:latin typeface="+mj-lt"/>
              <a:cs typeface="Arial" pitchFamily="34" charset="0"/>
            </a:endParaRPr>
          </a:p>
          <a:p>
            <a:pPr marL="457200" indent="-360000">
              <a:spcBef>
                <a:spcPts val="12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NORMATIVNE ORGANIZACIJE (dobrovoljne udruge)</a:t>
            </a:r>
          </a:p>
          <a:p>
            <a:pPr marL="914400" lvl="1" indent="-288000"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Arial" pitchFamily="34" charset="0"/>
              </a:rPr>
              <a:t>moć na temelju uvjeravanja, upozorenja, javnog priznanja, društvenog pritiska</a:t>
            </a:r>
          </a:p>
          <a:p>
            <a:pPr marL="914400" lvl="1" indent="-288000">
              <a:spcBef>
                <a:spcPts val="3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Arial" pitchFamily="34" charset="0"/>
              </a:rPr>
              <a:t>Crkve, političke stranke, dobrotvorne organizacije, udruge</a:t>
            </a:r>
            <a:endParaRPr lang="hr-HR" sz="2400" i="1" dirty="0" smtClean="0">
              <a:latin typeface="+mj-lt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smtClean="0">
                <a:latin typeface="+mj-lt"/>
                <a:cs typeface="Calibri" panose="020F0502020204030204" pitchFamily="34" charset="0"/>
              </a:rPr>
              <a:t>TIPOVI ORGANIZACIJA</a:t>
            </a:r>
            <a:endParaRPr lang="hr-HR" sz="4200" dirty="0" smtClean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95231" y="2357430"/>
            <a:ext cx="3643338" cy="500066"/>
          </a:xfrm>
          <a:prstGeom prst="rect">
            <a:avLst/>
          </a:prstGeom>
          <a:solidFill>
            <a:srgbClr val="CC00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MENTALNA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 </a:t>
            </a:r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BOLNICA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286116" y="4000504"/>
            <a:ext cx="2539091" cy="1582314"/>
            <a:chOff x="1511057" y="4786322"/>
            <a:chExt cx="2539091" cy="1582314"/>
          </a:xfrm>
        </p:grpSpPr>
        <p:sp>
          <p:nvSpPr>
            <p:cNvPr id="6" name="Rectangle 5"/>
            <p:cNvSpPr/>
            <p:nvPr/>
          </p:nvSpPr>
          <p:spPr>
            <a:xfrm>
              <a:off x="1511057" y="5000636"/>
              <a:ext cx="2539091" cy="1368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latin typeface="+mj-lt"/>
                </a:rPr>
                <a:t>  </a:t>
              </a:r>
              <a:endParaRPr lang="hr-HR" dirty="0">
                <a:latin typeface="+mj-lt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851908" y="4786322"/>
              <a:ext cx="1857388" cy="714380"/>
            </a:xfrm>
            <a:prstGeom prst="rect">
              <a:avLst/>
            </a:prstGeom>
            <a:solidFill>
              <a:srgbClr val="002060"/>
            </a:solidFill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Arial" pitchFamily="34" charset="0"/>
                </a:rPr>
                <a:t>PRINUDNA ORGANIZACIJA</a:t>
              </a:r>
              <a:endParaRPr lang="hr-H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357554" y="4786322"/>
            <a:ext cx="24288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000" dirty="0" smtClean="0">
                <a:latin typeface="+mj-lt"/>
                <a:cs typeface="Arial" pitchFamily="34" charset="0"/>
              </a:rPr>
              <a:t> iz perspektive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pacijenta</a:t>
            </a:r>
            <a:endParaRPr lang="hr-HR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70486" y="4000504"/>
            <a:ext cx="2539091" cy="1582314"/>
            <a:chOff x="1511057" y="4786322"/>
            <a:chExt cx="2539091" cy="1582314"/>
          </a:xfrm>
        </p:grpSpPr>
        <p:sp>
          <p:nvSpPr>
            <p:cNvPr id="10" name="Rectangle 9"/>
            <p:cNvSpPr/>
            <p:nvPr/>
          </p:nvSpPr>
          <p:spPr>
            <a:xfrm>
              <a:off x="1511057" y="5000636"/>
              <a:ext cx="2539091" cy="1368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latin typeface="+mj-lt"/>
                </a:rPr>
                <a:t>  </a:t>
              </a:r>
              <a:endParaRPr lang="hr-HR" dirty="0">
                <a:latin typeface="+mj-lt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51908" y="4786322"/>
              <a:ext cx="1857388" cy="714380"/>
            </a:xfrm>
            <a:prstGeom prst="rect">
              <a:avLst/>
            </a:prstGeom>
            <a:solidFill>
              <a:srgbClr val="002060"/>
            </a:solidFill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Arial" pitchFamily="34" charset="0"/>
                </a:rPr>
                <a:t>UTILITARISTIČKA ORGANIZACIJA</a:t>
              </a:r>
              <a:endParaRPr lang="hr-H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28596" y="4786322"/>
            <a:ext cx="24288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000" dirty="0" smtClean="0">
                <a:latin typeface="+mj-lt"/>
                <a:cs typeface="Arial" pitchFamily="34" charset="0"/>
              </a:rPr>
              <a:t> iz perspektive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osoblja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bolnice</a:t>
            </a:r>
            <a:endParaRPr lang="hr-HR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215074" y="4000504"/>
            <a:ext cx="2714644" cy="1582314"/>
            <a:chOff x="1868247" y="4786322"/>
            <a:chExt cx="2714644" cy="1582314"/>
          </a:xfrm>
        </p:grpSpPr>
        <p:sp>
          <p:nvSpPr>
            <p:cNvPr id="14" name="Rectangle 13"/>
            <p:cNvSpPr/>
            <p:nvPr/>
          </p:nvSpPr>
          <p:spPr>
            <a:xfrm>
              <a:off x="1868247" y="5000636"/>
              <a:ext cx="2714644" cy="1368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latin typeface="+mj-lt"/>
                </a:rPr>
                <a:t>  </a:t>
              </a:r>
              <a:endParaRPr lang="hr-HR" dirty="0">
                <a:latin typeface="+mj-lt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189718" y="4786322"/>
              <a:ext cx="2071702" cy="714380"/>
            </a:xfrm>
            <a:prstGeom prst="rect">
              <a:avLst/>
            </a:prstGeom>
            <a:solidFill>
              <a:srgbClr val="002060"/>
            </a:solidFill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Arial" pitchFamily="34" charset="0"/>
                </a:rPr>
                <a:t>NORMATIVNA ORGANIZACIJA</a:t>
              </a:r>
              <a:endParaRPr lang="hr-H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215074" y="4786322"/>
            <a:ext cx="27146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000" b="1" dirty="0" smtClean="0">
                <a:latin typeface="+mj-lt"/>
                <a:cs typeface="Arial" pitchFamily="34" charset="0"/>
              </a:rPr>
              <a:t> </a:t>
            </a:r>
            <a:r>
              <a:rPr lang="hr-HR" sz="2000" dirty="0" smtClean="0">
                <a:latin typeface="+mj-lt"/>
                <a:cs typeface="Arial" pitchFamily="34" charset="0"/>
              </a:rPr>
              <a:t>iz perspektive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volontera</a:t>
            </a:r>
            <a:endParaRPr lang="hr-HR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rot="10800000" flipV="1">
            <a:off x="1695099" y="3000372"/>
            <a:ext cx="1535918" cy="85725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4178296" y="3393280"/>
            <a:ext cx="785819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981379" y="3071810"/>
            <a:ext cx="1357322" cy="785820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2"/>
          <p:cNvSpPr txBox="1">
            <a:spLocks/>
          </p:cNvSpPr>
          <p:nvPr/>
        </p:nvSpPr>
        <p:spPr>
          <a:xfrm>
            <a:off x="0" y="1142984"/>
            <a:ext cx="9144000" cy="785818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ts val="6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+mj-lt"/>
                <a:cs typeface="Arial" pitchFamily="34" charset="0"/>
              </a:rPr>
              <a:t>svaka organizacija ima </a:t>
            </a:r>
            <a:r>
              <a:rPr lang="hr-HR" sz="2600" u="sng" dirty="0" smtClean="0">
                <a:latin typeface="+mj-lt"/>
                <a:cs typeface="Arial" pitchFamily="34" charset="0"/>
              </a:rPr>
              <a:t>karakteristike svih triju tipova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75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 animBg="1"/>
      <p:bldP spid="8" grpId="0" build="allAtOnce"/>
      <p:bldP spid="12" grpId="0" build="allAtOnce"/>
      <p:bldP spid="16" grpId="0" build="allAtOnce"/>
      <p:bldP spid="37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smtClean="0">
                <a:latin typeface="+mj-lt"/>
                <a:cs typeface="Calibri" panose="020F0502020204030204" pitchFamily="34" charset="0"/>
              </a:rPr>
              <a:t>TIPOVI ORGANIZACIJA</a:t>
            </a:r>
            <a:endParaRPr lang="hr-HR" sz="4200" dirty="0" smtClean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95231" y="1714488"/>
            <a:ext cx="3643338" cy="500066"/>
          </a:xfrm>
          <a:prstGeom prst="rect">
            <a:avLst/>
          </a:prstGeom>
          <a:solidFill>
            <a:srgbClr val="CC00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VOJSKA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3286116" y="3357562"/>
            <a:ext cx="2539091" cy="1582314"/>
            <a:chOff x="1511057" y="4786322"/>
            <a:chExt cx="2539091" cy="1582314"/>
          </a:xfrm>
        </p:grpSpPr>
        <p:sp>
          <p:nvSpPr>
            <p:cNvPr id="6" name="Rectangle 5"/>
            <p:cNvSpPr/>
            <p:nvPr/>
          </p:nvSpPr>
          <p:spPr>
            <a:xfrm>
              <a:off x="1511057" y="5000636"/>
              <a:ext cx="2539091" cy="1368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latin typeface="+mj-lt"/>
                </a:rPr>
                <a:t>  </a:t>
              </a:r>
              <a:endParaRPr lang="hr-HR" dirty="0">
                <a:latin typeface="+mj-lt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851908" y="4786322"/>
              <a:ext cx="1857388" cy="714380"/>
            </a:xfrm>
            <a:prstGeom prst="rect">
              <a:avLst/>
            </a:prstGeom>
            <a:solidFill>
              <a:srgbClr val="002060"/>
            </a:solidFill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Arial" pitchFamily="34" charset="0"/>
                </a:rPr>
                <a:t>PRINUDNA ORGANIZACIJA</a:t>
              </a:r>
              <a:endParaRPr lang="hr-H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86116" y="4149874"/>
            <a:ext cx="25717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000" b="1" dirty="0" smtClean="0">
                <a:latin typeface="+mj-lt"/>
                <a:cs typeface="Arial" pitchFamily="34" charset="0"/>
              </a:rPr>
              <a:t> </a:t>
            </a:r>
            <a:r>
              <a:rPr lang="hr-HR" sz="2000" dirty="0" smtClean="0">
                <a:latin typeface="+mj-lt"/>
                <a:cs typeface="Arial" pitchFamily="34" charset="0"/>
              </a:rPr>
              <a:t>iz perspektive </a:t>
            </a:r>
            <a:br>
              <a:rPr lang="hr-HR" sz="2000" dirty="0" smtClean="0">
                <a:latin typeface="+mj-lt"/>
                <a:cs typeface="Arial" pitchFamily="34" charset="0"/>
              </a:rPr>
            </a:b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vojnog</a:t>
            </a:r>
            <a:r>
              <a:rPr lang="hr-HR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ročnika</a:t>
            </a:r>
            <a:endParaRPr lang="hr-HR" sz="2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grpSp>
        <p:nvGrpSpPr>
          <p:cNvPr id="5" name="Group 8"/>
          <p:cNvGrpSpPr/>
          <p:nvPr/>
        </p:nvGrpSpPr>
        <p:grpSpPr>
          <a:xfrm>
            <a:off x="370486" y="3357562"/>
            <a:ext cx="2539091" cy="1582314"/>
            <a:chOff x="1511057" y="4786322"/>
            <a:chExt cx="2539091" cy="1582314"/>
          </a:xfrm>
        </p:grpSpPr>
        <p:sp>
          <p:nvSpPr>
            <p:cNvPr id="10" name="Rectangle 9"/>
            <p:cNvSpPr/>
            <p:nvPr/>
          </p:nvSpPr>
          <p:spPr>
            <a:xfrm>
              <a:off x="1511057" y="5000636"/>
              <a:ext cx="2539091" cy="1368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latin typeface="+mj-lt"/>
                </a:rPr>
                <a:t>  </a:t>
              </a:r>
              <a:endParaRPr lang="hr-HR" dirty="0">
                <a:latin typeface="+mj-lt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51908" y="4786322"/>
              <a:ext cx="1857388" cy="714380"/>
            </a:xfrm>
            <a:prstGeom prst="rect">
              <a:avLst/>
            </a:prstGeom>
            <a:solidFill>
              <a:srgbClr val="002060"/>
            </a:solidFill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Arial" pitchFamily="34" charset="0"/>
                </a:rPr>
                <a:t>UTILITARISTIČKA ORGANIZACIJA</a:t>
              </a:r>
              <a:endParaRPr lang="hr-H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57158" y="4149874"/>
            <a:ext cx="25523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000" dirty="0" smtClean="0">
                <a:latin typeface="+mj-lt"/>
                <a:cs typeface="Arial" pitchFamily="34" charset="0"/>
              </a:rPr>
              <a:t> iz perspektive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plaćenika</a:t>
            </a:r>
            <a:endParaRPr lang="hr-HR" sz="2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grpSp>
        <p:nvGrpSpPr>
          <p:cNvPr id="9" name="Group 12"/>
          <p:cNvGrpSpPr/>
          <p:nvPr/>
        </p:nvGrpSpPr>
        <p:grpSpPr>
          <a:xfrm>
            <a:off x="6215074" y="3357562"/>
            <a:ext cx="2714644" cy="1582314"/>
            <a:chOff x="1868247" y="4786322"/>
            <a:chExt cx="2714644" cy="1582314"/>
          </a:xfrm>
        </p:grpSpPr>
        <p:sp>
          <p:nvSpPr>
            <p:cNvPr id="14" name="Rectangle 13"/>
            <p:cNvSpPr/>
            <p:nvPr/>
          </p:nvSpPr>
          <p:spPr>
            <a:xfrm>
              <a:off x="1868247" y="5000636"/>
              <a:ext cx="2714644" cy="1368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latin typeface="+mj-lt"/>
                </a:rPr>
                <a:t>  </a:t>
              </a:r>
              <a:endParaRPr lang="hr-HR" dirty="0">
                <a:latin typeface="+mj-lt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189718" y="4786322"/>
              <a:ext cx="2071702" cy="714380"/>
            </a:xfrm>
            <a:prstGeom prst="rect">
              <a:avLst/>
            </a:prstGeom>
            <a:solidFill>
              <a:srgbClr val="002060"/>
            </a:solidFill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Arial" pitchFamily="34" charset="0"/>
                </a:rPr>
                <a:t>NORMATIVNA ORGANIZACIJA</a:t>
              </a:r>
              <a:endParaRPr lang="hr-H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215074" y="4149874"/>
            <a:ext cx="27146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000" b="1" dirty="0" smtClean="0">
                <a:latin typeface="+mj-lt"/>
                <a:cs typeface="Arial" pitchFamily="34" charset="0"/>
              </a:rPr>
              <a:t> </a:t>
            </a:r>
            <a:r>
              <a:rPr lang="hr-HR" sz="2000" dirty="0" smtClean="0">
                <a:latin typeface="+mj-lt"/>
                <a:cs typeface="Arial" pitchFamily="34" charset="0"/>
              </a:rPr>
              <a:t>iz perspektive </a:t>
            </a:r>
          </a:p>
          <a:p>
            <a:pPr algn="ctr"/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vojnika</a:t>
            </a:r>
            <a:r>
              <a:rPr lang="hr-HR" sz="2200" b="1" dirty="0" smtClean="0">
                <a:latin typeface="+mj-lt"/>
                <a:cs typeface="Arial" pitchFamily="34" charset="0"/>
              </a:rPr>
              <a:t>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domoljuba</a:t>
            </a:r>
            <a:endParaRPr lang="hr-HR" sz="2200" b="1" dirty="0">
              <a:solidFill>
                <a:srgbClr val="FFC000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rot="10800000" flipV="1">
            <a:off x="1695099" y="2357430"/>
            <a:ext cx="1535918" cy="85725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4178296" y="2750338"/>
            <a:ext cx="785819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981379" y="2428868"/>
            <a:ext cx="1357322" cy="785820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 animBg="1"/>
      <p:bldP spid="8" grpId="0" build="allAtOnce"/>
      <p:bldP spid="12" grpId="0" build="allAtOnce"/>
      <p:bldP spid="16" grpId="0" uiExpand="1" build="allAtOnce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71438"/>
            <a:ext cx="9144000" cy="868362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pPr algn="ctr"/>
            <a:r>
              <a:rPr lang="hr-HR" sz="320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TOTALNE INSTITUCIJE I KARCERALNO DRUŠTVO</a:t>
            </a:r>
            <a:endParaRPr lang="hr-HR" sz="3200" dirty="0" smtClean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 descr="kamere_london.jp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285852" y="4500570"/>
            <a:ext cx="2940000" cy="21600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9" name="Picture 8" descr="nadzor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4500562" y="4500570"/>
            <a:ext cx="3600000" cy="2160000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14" name="Group 13"/>
          <p:cNvGrpSpPr/>
          <p:nvPr/>
        </p:nvGrpSpPr>
        <p:grpSpPr>
          <a:xfrm>
            <a:off x="214282" y="1000108"/>
            <a:ext cx="2639765" cy="3348000"/>
            <a:chOff x="214282" y="1000108"/>
            <a:chExt cx="2639765" cy="3348000"/>
          </a:xfrm>
        </p:grpSpPr>
        <p:pic>
          <p:nvPicPr>
            <p:cNvPr id="5" name="Picture 4" descr="18.png"/>
            <p:cNvPicPr>
              <a:picLocks noChangeAspect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>
            <a:xfrm>
              <a:off x="214282" y="1000108"/>
              <a:ext cx="2639765" cy="3348000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0" name="TextBox 9"/>
            <p:cNvSpPr txBox="1"/>
            <p:nvPr/>
          </p:nvSpPr>
          <p:spPr>
            <a:xfrm>
              <a:off x="666106" y="3916924"/>
              <a:ext cx="1674305" cy="369332"/>
            </a:xfrm>
            <a:prstGeom prst="rect">
              <a:avLst/>
            </a:prstGeom>
            <a:solidFill>
              <a:schemeClr val="tx1"/>
            </a:solidFill>
            <a:effectLst/>
          </p:spPr>
          <p:txBody>
            <a:bodyPr wrap="none" rtlCol="0">
              <a:spAutoFit/>
            </a:bodyPr>
            <a:lstStyle/>
            <a:p>
              <a:r>
                <a:rPr lang="hr-HR" b="1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Erving</a:t>
              </a:r>
              <a:r>
                <a:rPr lang="hr-HR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</a:t>
              </a:r>
              <a:r>
                <a:rPr lang="hr-HR" b="1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Goffman</a:t>
              </a:r>
              <a:endParaRPr lang="hr-HR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361390" y="1000108"/>
            <a:ext cx="2639766" cy="3348000"/>
            <a:chOff x="6361390" y="1000108"/>
            <a:chExt cx="2639766" cy="3348000"/>
          </a:xfrm>
        </p:grpSpPr>
        <p:pic>
          <p:nvPicPr>
            <p:cNvPr id="7" name="Picture 6" descr="foucault.JPG"/>
            <p:cNvPicPr>
              <a:picLocks noChangeAspect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>
            <a:xfrm>
              <a:off x="6361390" y="1000108"/>
              <a:ext cx="2639766" cy="3348000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1" name="TextBox 10"/>
            <p:cNvSpPr txBox="1"/>
            <p:nvPr/>
          </p:nvSpPr>
          <p:spPr>
            <a:xfrm>
              <a:off x="6828796" y="3916924"/>
              <a:ext cx="1704954" cy="369332"/>
            </a:xfrm>
            <a:prstGeom prst="rect">
              <a:avLst/>
            </a:prstGeom>
            <a:solidFill>
              <a:schemeClr val="tx1"/>
            </a:solidFill>
            <a:effectLst/>
          </p:spPr>
          <p:txBody>
            <a:bodyPr wrap="none" rtlCol="0">
              <a:spAutoFit/>
            </a:bodyPr>
            <a:lstStyle/>
            <a:p>
              <a:r>
                <a:rPr lang="hr-HR" b="1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Michel</a:t>
              </a:r>
              <a:r>
                <a:rPr lang="hr-HR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Foucault</a:t>
              </a:r>
              <a:endParaRPr lang="hr-HR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2928926" y="928670"/>
            <a:ext cx="34290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indent="-252000">
              <a:buFont typeface="Arial" pitchFamily="34" charset="0"/>
              <a:buChar char="–"/>
            </a:pPr>
            <a:r>
              <a:rPr lang="hr-HR" smtClean="0">
                <a:latin typeface="Calibri" pitchFamily="34" charset="0"/>
                <a:cs typeface="Calibri" pitchFamily="34" charset="0"/>
              </a:rPr>
              <a:t>nepostojanje privatnoga života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mtClean="0">
                <a:latin typeface="Calibri" pitchFamily="34" charset="0"/>
                <a:cs typeface="Calibri" pitchFamily="34" charset="0"/>
              </a:rPr>
              <a:t>zajednički život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mtClean="0">
                <a:latin typeface="Calibri" pitchFamily="34" charset="0"/>
                <a:cs typeface="Calibri" pitchFamily="34" charset="0"/>
              </a:rPr>
              <a:t>panirane i nadzirane aktivnosti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mtClean="0">
                <a:latin typeface="Calibri" pitchFamily="34" charset="0"/>
                <a:cs typeface="Calibri" pitchFamily="34" charset="0"/>
              </a:rPr>
              <a:t>nedostatak osobnosti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mtClean="0">
                <a:latin typeface="Calibri" pitchFamily="34" charset="0"/>
                <a:cs typeface="Calibri" pitchFamily="34" charset="0"/>
              </a:rPr>
              <a:t>izoliranost od vanjskog svijeta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mtClean="0">
                <a:latin typeface="Calibri" pitchFamily="34" charset="0"/>
                <a:cs typeface="Calibri" pitchFamily="34" charset="0"/>
              </a:rPr>
              <a:t>ograničena komunikacija između osoblja i štićenika</a:t>
            </a:r>
            <a:endParaRPr lang="hr-HR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57488" y="3214686"/>
            <a:ext cx="34290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indent="-252000" algn="r">
              <a:buFont typeface="Arial" pitchFamily="34" charset="0"/>
              <a:buChar char="–"/>
            </a:pPr>
            <a:r>
              <a:rPr lang="hr-HR" smtClean="0">
                <a:latin typeface="Calibri" pitchFamily="34" charset="0"/>
                <a:cs typeface="Calibri" pitchFamily="34" charset="0"/>
              </a:rPr>
              <a:t>stalni video nadzor</a:t>
            </a:r>
          </a:p>
          <a:p>
            <a:pPr marL="252000" indent="-252000" algn="r">
              <a:buFont typeface="Arial" pitchFamily="34" charset="0"/>
              <a:buChar char="–"/>
            </a:pPr>
            <a:r>
              <a:rPr lang="hr-HR" smtClean="0">
                <a:latin typeface="Calibri" pitchFamily="34" charset="0"/>
                <a:cs typeface="Calibri" pitchFamily="34" charset="0"/>
              </a:rPr>
              <a:t>korištenje tehnologije za nadzor</a:t>
            </a:r>
          </a:p>
          <a:p>
            <a:pPr marL="252000" indent="-252000" algn="r">
              <a:buFont typeface="Arial" pitchFamily="34" charset="0"/>
              <a:buChar char="–"/>
            </a:pPr>
            <a:r>
              <a:rPr lang="hr-HR" smtClean="0">
                <a:latin typeface="Calibri" pitchFamily="34" charset="0"/>
                <a:cs typeface="Calibri" pitchFamily="34" charset="0"/>
              </a:rPr>
              <a:t>sličnost tvornica i bolnica sa zatvorom</a:t>
            </a:r>
            <a:endParaRPr lang="hr-HR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736" y="1000108"/>
            <a:ext cx="3571900" cy="612984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ORGANIZACIJE</a:t>
            </a:r>
            <a:endParaRPr lang="hr-HR" sz="3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6" name="Rounded Rectangular Callout 75"/>
          <p:cNvSpPr/>
          <p:nvPr/>
        </p:nvSpPr>
        <p:spPr>
          <a:xfrm>
            <a:off x="5572132" y="2071678"/>
            <a:ext cx="3214710" cy="1643074"/>
          </a:xfrm>
          <a:prstGeom prst="wedgeRoundRectCallout">
            <a:avLst>
              <a:gd name="adj1" fmla="val -42412"/>
              <a:gd name="adj2" fmla="val -860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0" bIns="36000" rtlCol="0" anchor="ctr"/>
          <a:lstStyle/>
          <a:p>
            <a:pPr marL="180000" indent="-180000">
              <a:buFont typeface="Arial" pitchFamily="34" charset="0"/>
              <a:buChar char="–"/>
            </a:pPr>
            <a:r>
              <a:rPr lang="vi-VN" i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trajnost</a:t>
            </a:r>
          </a:p>
          <a:p>
            <a:pPr marL="180000" indent="-180000">
              <a:buFont typeface="Arial" pitchFamily="34" charset="0"/>
              <a:buChar char="–"/>
            </a:pPr>
            <a:r>
              <a:rPr lang="vi-VN" i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podjela rada</a:t>
            </a:r>
          </a:p>
          <a:p>
            <a:pPr marL="180000" indent="-180000">
              <a:buFont typeface="Arial" pitchFamily="34" charset="0"/>
              <a:buChar char="–"/>
            </a:pPr>
            <a:r>
              <a:rPr lang="vi-VN" i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hijerarhija kontrole</a:t>
            </a:r>
          </a:p>
          <a:p>
            <a:pPr marL="180000" indent="-180000">
              <a:buFont typeface="Arial" pitchFamily="34" charset="0"/>
              <a:buChar char="–"/>
            </a:pPr>
            <a:r>
              <a:rPr lang="vi-VN" i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formalizirana pravila</a:t>
            </a:r>
          </a:p>
          <a:p>
            <a:pPr marL="180000" indent="-180000">
              <a:buFont typeface="Arial" pitchFamily="34" charset="0"/>
              <a:buChar char="–"/>
            </a:pPr>
            <a:r>
              <a:rPr lang="vi-VN" i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impersonalnost (neosobnost)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smtClean="0">
                <a:latin typeface="Calibri" pitchFamily="34" charset="0"/>
                <a:cs typeface="Calibri" pitchFamily="34" charset="0"/>
              </a:rPr>
              <a:t>ORGANIZACIJE </a:t>
            </a:r>
            <a:r>
              <a:rPr lang="hr-HR" sz="4200" b="0" smtClean="0">
                <a:latin typeface="Calibri" pitchFamily="34" charset="0"/>
                <a:cs typeface="Calibri" pitchFamily="34" charset="0"/>
              </a:rPr>
              <a:t>ključni pojmovi</a:t>
            </a:r>
            <a:endParaRPr lang="hr-HR" sz="4200" b="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2844" y="2035959"/>
            <a:ext cx="2196000" cy="648000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VIŠI ČLANOVI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28274" y="2035959"/>
            <a:ext cx="2258824" cy="648000"/>
          </a:xfrm>
          <a:prstGeom prst="rect">
            <a:avLst/>
          </a:prstGeom>
          <a:solidFill>
            <a:srgbClr val="3366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NIŽI ČLANOVI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7" name="Elbow Connector 6"/>
          <p:cNvCxnSpPr>
            <a:stCxn id="6" idx="2"/>
            <a:endCxn id="5" idx="0"/>
          </p:cNvCxnSpPr>
          <p:nvPr/>
        </p:nvCxnSpPr>
        <p:spPr>
          <a:xfrm rot="5400000">
            <a:off x="4146253" y="1824525"/>
            <a:ext cx="422867" cy="158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6" idx="2"/>
            <a:endCxn id="4" idx="0"/>
          </p:cNvCxnSpPr>
          <p:nvPr/>
        </p:nvCxnSpPr>
        <p:spPr>
          <a:xfrm rot="5400000">
            <a:off x="2587832" y="266104"/>
            <a:ext cx="422867" cy="311684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42844" y="3067876"/>
            <a:ext cx="2196000" cy="504000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MOĆ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205686" y="3067876"/>
            <a:ext cx="2304000" cy="504000"/>
          </a:xfrm>
          <a:prstGeom prst="rect">
            <a:avLst/>
          </a:prstGeom>
          <a:solidFill>
            <a:srgbClr val="3366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UKLJUČENOST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42844" y="3929066"/>
            <a:ext cx="2196000" cy="428628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PRISILA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205686" y="3929066"/>
            <a:ext cx="2304000" cy="428628"/>
          </a:xfrm>
          <a:prstGeom prst="rect">
            <a:avLst/>
          </a:prstGeom>
          <a:solidFill>
            <a:srgbClr val="3366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OTUĐENI</a:t>
            </a:r>
            <a:endParaRPr lang="hr-HR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373156" y="3929066"/>
            <a:ext cx="2628000" cy="428628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PRINUDNE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373156" y="3067876"/>
            <a:ext cx="2628000" cy="504000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VRSTA ORGANIZACIJE</a:t>
            </a:r>
            <a:endParaRPr lang="hr-HR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42844" y="4661306"/>
            <a:ext cx="2196000" cy="428628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NAGRADA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205686" y="4661306"/>
            <a:ext cx="2304000" cy="428628"/>
          </a:xfrm>
          <a:prstGeom prst="rect">
            <a:avLst/>
          </a:prstGeom>
          <a:solidFill>
            <a:srgbClr val="3366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PRORAČUNATI</a:t>
            </a:r>
            <a:endParaRPr lang="hr-HR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373156" y="4661306"/>
            <a:ext cx="2628000" cy="428628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UTILITARISTIČKE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42844" y="5393545"/>
            <a:ext cx="2196000" cy="428628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NORMATIVNA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205686" y="5393545"/>
            <a:ext cx="2304000" cy="428628"/>
          </a:xfrm>
          <a:prstGeom prst="rect">
            <a:avLst/>
          </a:prstGeom>
          <a:solidFill>
            <a:srgbClr val="3366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hr-HR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MORALNO UKLJUČENI</a:t>
            </a:r>
            <a:endParaRPr lang="hr-HR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373156" y="5393545"/>
            <a:ext cx="2628000" cy="428628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NORMATIVNE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8" name="Right Arrow 57"/>
          <p:cNvSpPr/>
          <p:nvPr/>
        </p:nvSpPr>
        <p:spPr>
          <a:xfrm>
            <a:off x="2521389" y="3857628"/>
            <a:ext cx="500066" cy="5000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9" name="Right Arrow 58"/>
          <p:cNvSpPr/>
          <p:nvPr/>
        </p:nvSpPr>
        <p:spPr>
          <a:xfrm>
            <a:off x="2521389" y="4607727"/>
            <a:ext cx="500066" cy="5000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0" name="Right Arrow 59"/>
          <p:cNvSpPr/>
          <p:nvPr/>
        </p:nvSpPr>
        <p:spPr>
          <a:xfrm>
            <a:off x="2521389" y="5357826"/>
            <a:ext cx="500066" cy="5000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1" name="Right Arrow 60"/>
          <p:cNvSpPr/>
          <p:nvPr/>
        </p:nvSpPr>
        <p:spPr>
          <a:xfrm>
            <a:off x="5690545" y="5357826"/>
            <a:ext cx="500066" cy="5000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2" name="Right Arrow 61"/>
          <p:cNvSpPr/>
          <p:nvPr/>
        </p:nvSpPr>
        <p:spPr>
          <a:xfrm>
            <a:off x="5690545" y="3857628"/>
            <a:ext cx="500066" cy="5000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3" name="Right Arrow 62"/>
          <p:cNvSpPr/>
          <p:nvPr/>
        </p:nvSpPr>
        <p:spPr>
          <a:xfrm>
            <a:off x="5690545" y="4607727"/>
            <a:ext cx="500066" cy="5000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2" name="Rounded Rectangular Callout 51"/>
          <p:cNvSpPr/>
          <p:nvPr/>
        </p:nvSpPr>
        <p:spPr>
          <a:xfrm>
            <a:off x="6929454" y="785794"/>
            <a:ext cx="2000264" cy="1714512"/>
          </a:xfrm>
          <a:prstGeom prst="wedgeRoundRectCallout">
            <a:avLst>
              <a:gd name="adj1" fmla="val -103203"/>
              <a:gd name="adj2" fmla="val -1873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vi-VN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sekundarna dr. grupa </a:t>
            </a:r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koja na regularnoj osnovi </a:t>
            </a:r>
            <a:r>
              <a:rPr lang="vi-VN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obavlja određenu djelatnost</a:t>
            </a:r>
          </a:p>
        </p:txBody>
      </p:sp>
      <p:sp>
        <p:nvSpPr>
          <p:cNvPr id="75" name="Rectangle 74"/>
          <p:cNvSpPr/>
          <p:nvPr/>
        </p:nvSpPr>
        <p:spPr>
          <a:xfrm rot="21185991">
            <a:off x="517829" y="987592"/>
            <a:ext cx="2196000" cy="428628"/>
          </a:xfrm>
          <a:prstGeom prst="rect">
            <a:avLst/>
          </a:prstGeom>
          <a:solidFill>
            <a:srgbClr val="FF7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Amitai ETZIONI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9" name="Right Arrow 28"/>
          <p:cNvSpPr/>
          <p:nvPr/>
        </p:nvSpPr>
        <p:spPr>
          <a:xfrm rot="5400000">
            <a:off x="1035819" y="2607463"/>
            <a:ext cx="428628" cy="5000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0" name="Right Arrow 29"/>
          <p:cNvSpPr/>
          <p:nvPr/>
        </p:nvSpPr>
        <p:spPr>
          <a:xfrm rot="5400000">
            <a:off x="4179091" y="2607463"/>
            <a:ext cx="428628" cy="5000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Right Arrow 32"/>
          <p:cNvSpPr/>
          <p:nvPr/>
        </p:nvSpPr>
        <p:spPr>
          <a:xfrm>
            <a:off x="5715008" y="3071810"/>
            <a:ext cx="500066" cy="5000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grpSp>
        <p:nvGrpSpPr>
          <p:cNvPr id="53" name="Group 52"/>
          <p:cNvGrpSpPr/>
          <p:nvPr/>
        </p:nvGrpSpPr>
        <p:grpSpPr>
          <a:xfrm>
            <a:off x="1789358" y="2358016"/>
            <a:ext cx="2639765" cy="4142818"/>
            <a:chOff x="1500166" y="2643182"/>
            <a:chExt cx="2639765" cy="4142818"/>
          </a:xfrm>
        </p:grpSpPr>
        <p:grpSp>
          <p:nvGrpSpPr>
            <p:cNvPr id="46" name="Group 45"/>
            <p:cNvGrpSpPr/>
            <p:nvPr/>
          </p:nvGrpSpPr>
          <p:grpSpPr>
            <a:xfrm>
              <a:off x="1500166" y="2643182"/>
              <a:ext cx="2639765" cy="3348000"/>
              <a:chOff x="214282" y="1000108"/>
              <a:chExt cx="2639765" cy="3348000"/>
            </a:xfrm>
          </p:grpSpPr>
          <p:pic>
            <p:nvPicPr>
              <p:cNvPr id="47" name="Picture 46" descr="18.png"/>
              <p:cNvPicPr>
                <a:picLocks noChangeAspect="1"/>
              </p:cNvPicPr>
              <p:nvPr/>
            </p:nvPicPr>
            <p:blipFill>
              <a:blip r:embed="rId2" cstate="email"/>
              <a:srcRect/>
              <a:stretch>
                <a:fillRect/>
              </a:stretch>
            </p:blipFill>
            <p:spPr>
              <a:xfrm>
                <a:off x="214282" y="1000108"/>
                <a:ext cx="2639765" cy="334800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666106" y="3916924"/>
                <a:ext cx="1674305" cy="369332"/>
              </a:xfrm>
              <a:prstGeom prst="rect">
                <a:avLst/>
              </a:prstGeom>
              <a:solidFill>
                <a:schemeClr val="tx1"/>
              </a:solidFill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hr-HR" b="1" dirty="0" err="1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Erving</a:t>
                </a:r>
                <a:r>
                  <a:rPr lang="hr-HR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 </a:t>
                </a:r>
                <a:r>
                  <a:rPr lang="hr-HR" b="1" dirty="0" err="1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Goffman</a:t>
                </a:r>
                <a:endParaRPr lang="hr-HR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sp>
          <p:nvSpPr>
            <p:cNvPr id="37" name="Rectangle 36"/>
            <p:cNvSpPr/>
            <p:nvPr/>
          </p:nvSpPr>
          <p:spPr>
            <a:xfrm>
              <a:off x="1500166" y="5994000"/>
              <a:ext cx="2628000" cy="792000"/>
            </a:xfrm>
            <a:prstGeom prst="rect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hr-HR" sz="2400" b="1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TOTALNE INSTITUCIJE</a:t>
              </a:r>
              <a:endParaRPr lang="hr-HR"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718316" y="2358016"/>
            <a:ext cx="2639766" cy="4142818"/>
            <a:chOff x="4429124" y="2643182"/>
            <a:chExt cx="2639766" cy="4142818"/>
          </a:xfrm>
        </p:grpSpPr>
        <p:grpSp>
          <p:nvGrpSpPr>
            <p:cNvPr id="49" name="Group 48"/>
            <p:cNvGrpSpPr/>
            <p:nvPr/>
          </p:nvGrpSpPr>
          <p:grpSpPr>
            <a:xfrm>
              <a:off x="4429124" y="2643182"/>
              <a:ext cx="2639766" cy="3348000"/>
              <a:chOff x="6361390" y="1000108"/>
              <a:chExt cx="2639766" cy="3348000"/>
            </a:xfrm>
          </p:grpSpPr>
          <p:pic>
            <p:nvPicPr>
              <p:cNvPr id="50" name="Picture 49" descr="foucault.JPG"/>
              <p:cNvPicPr>
                <a:picLocks noChangeAspect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>
              <a:xfrm>
                <a:off x="6361390" y="1000108"/>
                <a:ext cx="2639766" cy="334800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51" name="TextBox 50"/>
              <p:cNvSpPr txBox="1"/>
              <p:nvPr/>
            </p:nvSpPr>
            <p:spPr>
              <a:xfrm>
                <a:off x="6828796" y="3916924"/>
                <a:ext cx="1704954" cy="369332"/>
              </a:xfrm>
              <a:prstGeom prst="rect">
                <a:avLst/>
              </a:prstGeom>
              <a:solidFill>
                <a:schemeClr val="tx1"/>
              </a:solidFill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hr-HR" b="1" dirty="0" err="1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Michel</a:t>
                </a:r>
                <a:r>
                  <a:rPr lang="hr-HR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 Foucault</a:t>
                </a:r>
                <a:endParaRPr lang="hr-HR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sp>
          <p:nvSpPr>
            <p:cNvPr id="45" name="Rectangle 44"/>
            <p:cNvSpPr/>
            <p:nvPr/>
          </p:nvSpPr>
          <p:spPr>
            <a:xfrm>
              <a:off x="4429124" y="5994000"/>
              <a:ext cx="2628000" cy="792000"/>
            </a:xfrm>
            <a:prstGeom prst="rect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hr-HR" sz="24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KARCERALNO DRUŠTVO</a:t>
              </a:r>
              <a:endParaRPr lang="hr-H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1928794" y="2358224"/>
            <a:ext cx="2288398" cy="3356792"/>
            <a:chOff x="1928794" y="2358224"/>
            <a:chExt cx="2288398" cy="3357586"/>
          </a:xfrm>
        </p:grpSpPr>
        <p:cxnSp>
          <p:nvCxnSpPr>
            <p:cNvPr id="56" name="Straight Connector 55"/>
            <p:cNvCxnSpPr/>
            <p:nvPr/>
          </p:nvCxnSpPr>
          <p:spPr>
            <a:xfrm rot="5400000">
              <a:off x="250795" y="4036223"/>
              <a:ext cx="3357586" cy="1588"/>
            </a:xfrm>
            <a:prstGeom prst="line">
              <a:avLst/>
            </a:prstGeom>
            <a:ln w="107950">
              <a:solidFill>
                <a:schemeClr val="bg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536646" y="4036223"/>
              <a:ext cx="3357586" cy="1588"/>
            </a:xfrm>
            <a:prstGeom prst="line">
              <a:avLst/>
            </a:prstGeom>
            <a:ln w="107950">
              <a:solidFill>
                <a:schemeClr val="bg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5400000">
              <a:off x="822497" y="4036223"/>
              <a:ext cx="3357586" cy="1588"/>
            </a:xfrm>
            <a:prstGeom prst="line">
              <a:avLst/>
            </a:prstGeom>
            <a:ln w="107950">
              <a:solidFill>
                <a:schemeClr val="bg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5400000">
              <a:off x="1108348" y="4036223"/>
              <a:ext cx="3357586" cy="1588"/>
            </a:xfrm>
            <a:prstGeom prst="line">
              <a:avLst/>
            </a:prstGeom>
            <a:ln w="107950">
              <a:solidFill>
                <a:schemeClr val="bg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>
              <a:off x="1394199" y="4036223"/>
              <a:ext cx="3357586" cy="1588"/>
            </a:xfrm>
            <a:prstGeom prst="line">
              <a:avLst/>
            </a:prstGeom>
            <a:ln w="107950">
              <a:solidFill>
                <a:schemeClr val="bg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5400000">
              <a:off x="1680050" y="4036223"/>
              <a:ext cx="3357586" cy="1588"/>
            </a:xfrm>
            <a:prstGeom prst="line">
              <a:avLst/>
            </a:prstGeom>
            <a:ln w="107950">
              <a:solidFill>
                <a:schemeClr val="bg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5400000">
              <a:off x="1965901" y="4036223"/>
              <a:ext cx="3357586" cy="1588"/>
            </a:xfrm>
            <a:prstGeom prst="line">
              <a:avLst/>
            </a:prstGeom>
            <a:ln w="107950">
              <a:solidFill>
                <a:schemeClr val="bg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>
              <a:off x="2251752" y="4036223"/>
              <a:ext cx="3357586" cy="1588"/>
            </a:xfrm>
            <a:prstGeom prst="line">
              <a:avLst/>
            </a:prstGeom>
            <a:ln w="107950">
              <a:solidFill>
                <a:schemeClr val="bg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5400000">
              <a:off x="2537605" y="4036223"/>
              <a:ext cx="3357586" cy="1588"/>
            </a:xfrm>
            <a:prstGeom prst="line">
              <a:avLst/>
            </a:prstGeom>
            <a:ln w="107950">
              <a:solidFill>
                <a:schemeClr val="bg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2" name="Picture 71" descr="nadzor.png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>
          <a:xfrm>
            <a:off x="6401196" y="2285992"/>
            <a:ext cx="956885" cy="1285884"/>
          </a:xfrm>
          <a:prstGeom prst="rect">
            <a:avLst/>
          </a:prstGeom>
        </p:spPr>
      </p:pic>
      <p:pic>
        <p:nvPicPr>
          <p:cNvPr id="73" name="Picture 72" descr="nadzor_2.pn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 rot="19666888" flipH="1">
            <a:off x="7165005" y="628017"/>
            <a:ext cx="2053594" cy="1736736"/>
          </a:xfrm>
          <a:prstGeom prst="rect">
            <a:avLst/>
          </a:prstGeom>
          <a:ln>
            <a:noFill/>
          </a:ln>
          <a:effectLst>
            <a:outerShdw blurRad="190500" algn="tl" rotWithShape="0">
              <a:schemeClr val="tx1">
                <a:alpha val="70000"/>
              </a:schemeClr>
            </a:outerShdw>
          </a:effectLst>
        </p:spPr>
      </p:pic>
      <p:pic>
        <p:nvPicPr>
          <p:cNvPr id="77" name="Picture 76" descr="nadzor4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714876" y="4214818"/>
            <a:ext cx="1515934" cy="1500198"/>
          </a:xfrm>
          <a:prstGeom prst="rect">
            <a:avLst/>
          </a:prstGeom>
        </p:spPr>
      </p:pic>
      <p:pic>
        <p:nvPicPr>
          <p:cNvPr id="78" name="Picture 77" descr="nadzor.png"/>
          <p:cNvPicPr>
            <a:picLocks noChangeAspect="1"/>
          </p:cNvPicPr>
          <p:nvPr/>
        </p:nvPicPr>
        <p:blipFill>
          <a:blip r:embed="rId7" cstate="email"/>
          <a:srcRect/>
          <a:stretch>
            <a:fillRect/>
          </a:stretch>
        </p:blipFill>
        <p:spPr>
          <a:xfrm flipH="1">
            <a:off x="4714876" y="2357430"/>
            <a:ext cx="956885" cy="1000132"/>
          </a:xfrm>
          <a:prstGeom prst="rect">
            <a:avLst/>
          </a:prstGeom>
        </p:spPr>
      </p:pic>
      <p:pic>
        <p:nvPicPr>
          <p:cNvPr id="79" name="Picture 78" descr="oko.png"/>
          <p:cNvPicPr>
            <a:picLocks noChangeAspect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98637" y="3366065"/>
            <a:ext cx="1285884" cy="10468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7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7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250"/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5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50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50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/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50"/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250"/>
                                        <p:tgtEl>
                                          <p:spTgt spid="7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25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250"/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"/>
                            </p:stCondLst>
                            <p:childTnLst>
                              <p:par>
                                <p:cTn id="7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50"/>
                            </p:stCondLst>
                            <p:childTnLst>
                              <p:par>
                                <p:cTn id="8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50"/>
                            </p:stCondLst>
                            <p:childTnLst>
                              <p:par>
                                <p:cTn id="10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750"/>
                            </p:stCondLst>
                            <p:childTnLst>
                              <p:par>
                                <p:cTn id="10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5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75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0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50"/>
                            </p:stCondLst>
                            <p:childTnLst>
                              <p:par>
                                <p:cTn id="1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750"/>
                            </p:stCondLst>
                            <p:childTnLst>
                              <p:par>
                                <p:cTn id="1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000"/>
                            </p:stCondLst>
                            <p:childTnLst>
                              <p:par>
                                <p:cTn id="1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250"/>
                            </p:stCondLst>
                            <p:childTnLst>
                              <p:par>
                                <p:cTn id="1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500"/>
                            </p:stCondLst>
                            <p:childTnLst>
                              <p:par>
                                <p:cTn id="1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750"/>
                            </p:stCondLst>
                            <p:childTnLst>
                              <p:par>
                                <p:cTn id="1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000"/>
                            </p:stCondLst>
                            <p:childTnLst>
                              <p:par>
                                <p:cTn id="1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250"/>
                            </p:stCondLst>
                            <p:childTnLst>
                              <p:par>
                                <p:cTn id="1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750"/>
                            </p:stCondLst>
                            <p:childTnLst>
                              <p:par>
                                <p:cTn id="192" presetID="22" presetClass="entr" presetSubtype="1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4250"/>
                            </p:stCondLst>
                            <p:childTnLst>
                              <p:par>
                                <p:cTn id="196" presetID="22" presetClass="entr" presetSubtype="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6750"/>
                            </p:stCondLst>
                            <p:childTnLst>
                              <p:par>
                                <p:cTn id="20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7250"/>
                            </p:stCondLst>
                            <p:childTnLst>
                              <p:par>
                                <p:cTn id="2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7750"/>
                            </p:stCondLst>
                            <p:childTnLst>
                              <p:par>
                                <p:cTn id="2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8250"/>
                            </p:stCondLst>
                            <p:childTnLst>
                              <p:par>
                                <p:cTn id="2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allAtOnce" animBg="1"/>
      <p:bldP spid="76" grpId="0" uiExpand="1" build="allAtOnce" animBg="1"/>
      <p:bldP spid="76" grpId="1" build="allAtOnce" animBg="1"/>
      <p:bldP spid="4" grpId="0" uiExpand="1" build="allAtOnce" animBg="1"/>
      <p:bldP spid="5" grpId="0" uiExpand="1" build="allAtOnce" animBg="1"/>
      <p:bldP spid="31" grpId="0" animBg="1"/>
      <p:bldP spid="32" grpId="0" animBg="1"/>
      <p:bldP spid="34" grpId="0" animBg="1"/>
      <p:bldP spid="35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52" grpId="0" build="allAtOnce" animBg="1"/>
      <p:bldP spid="52" grpId="1" build="allAtOnce" animBg="1"/>
      <p:bldP spid="75" grpId="0" uiExpand="1" build="allAtOnce" animBg="1"/>
      <p:bldP spid="29" grpId="0" animBg="1"/>
      <p:bldP spid="30" grpId="0" animBg="1"/>
      <p:bldP spid="3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84356" y="2348880"/>
            <a:ext cx="3662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sz="2800" dirty="0" smtClean="0">
                <a:latin typeface="+mj-lt"/>
              </a:rPr>
              <a:t>036 – video o birokraciji</a:t>
            </a:r>
            <a:endParaRPr lang="hr-HR" sz="2800" i="1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latin typeface="+mj-lt"/>
                <a:cs typeface="Calibri" panose="020F0502020204030204" pitchFamily="34" charset="0"/>
              </a:rPr>
              <a:t>BIROKRACIJA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35496" y="857232"/>
            <a:ext cx="9036496" cy="5857892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BIROKRACIJA</a:t>
            </a:r>
            <a:r>
              <a:rPr lang="hr-HR" sz="2400" dirty="0" smtClean="0">
                <a:latin typeface="+mj-lt"/>
                <a:cs typeface="Arial" pitchFamily="34" charset="0"/>
              </a:rPr>
              <a:t> je društvena struktura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sastavljena od hijerarhije položaja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 </a:t>
            </a:r>
            <a:r>
              <a:rPr lang="hr-HR" sz="2400" dirty="0" smtClean="0">
                <a:latin typeface="+mj-lt"/>
                <a:cs typeface="Arial" pitchFamily="34" charset="0"/>
              </a:rPr>
              <a:t>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uloga</a:t>
            </a:r>
            <a:r>
              <a:rPr lang="hr-HR" sz="2400" dirty="0" smtClean="0">
                <a:latin typeface="+mj-lt"/>
                <a:cs typeface="Arial" pitchFamily="34" charset="0"/>
              </a:rPr>
              <a:t>, koja djeluje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na osnovi preciznih pravila i propisa</a:t>
            </a:r>
            <a:endParaRPr lang="hr-HR" sz="2000" b="1" i="1" dirty="0" smtClean="0">
              <a:solidFill>
                <a:srgbClr val="FFC000"/>
              </a:solidFill>
              <a:latin typeface="+mj-lt"/>
              <a:cs typeface="Arial" pitchFamily="34" charset="0"/>
            </a:endParaRPr>
          </a:p>
          <a:p>
            <a:pPr marL="745200" lvl="1" indent="-288000">
              <a:spcBef>
                <a:spcPts val="12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400" i="1" dirty="0" smtClean="0">
                <a:latin typeface="+mj-lt"/>
                <a:cs typeface="Arial" pitchFamily="34" charset="0"/>
              </a:rPr>
              <a:t>birokracija u prošlosti (temeljena na </a:t>
            </a:r>
            <a:r>
              <a:rPr lang="hr-HR" sz="2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tradiciji</a:t>
            </a:r>
            <a:r>
              <a:rPr lang="hr-HR" sz="2400" i="1" dirty="0" smtClean="0">
                <a:latin typeface="+mj-lt"/>
                <a:cs typeface="Arial" pitchFamily="34" charset="0"/>
              </a:rPr>
              <a:t>) i moderni tip birokracije (temelji se na </a:t>
            </a:r>
            <a:r>
              <a:rPr lang="hr-HR" sz="2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racionalizaciji</a:t>
            </a:r>
            <a:r>
              <a:rPr lang="hr-HR" sz="2400" i="1" dirty="0" smtClean="0">
                <a:latin typeface="+mj-lt"/>
                <a:cs typeface="Arial" pitchFamily="34" charset="0"/>
              </a:rPr>
              <a:t>)</a:t>
            </a:r>
          </a:p>
          <a:p>
            <a:pPr marL="288000" indent="-288000">
              <a:spcBef>
                <a:spcPts val="18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Weberova</a:t>
            </a:r>
            <a:r>
              <a:rPr lang="hr-HR" sz="2400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 </a:t>
            </a:r>
            <a:r>
              <a:rPr lang="hr-HR" sz="2400" dirty="0" smtClean="0">
                <a:latin typeface="+mj-lt"/>
                <a:cs typeface="Arial" pitchFamily="34" charset="0"/>
              </a:rPr>
              <a:t>analiza birokracije –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idealan tip birokracije</a:t>
            </a:r>
            <a:r>
              <a:rPr lang="hr-HR" sz="2400" dirty="0" smtClean="0">
                <a:latin typeface="+mj-lt"/>
                <a:cs typeface="Arial" pitchFamily="34" charset="0"/>
              </a:rPr>
              <a:t>:</a:t>
            </a:r>
          </a:p>
          <a:p>
            <a:pPr marL="1371600" lvl="2" indent="-457200">
              <a:spcBef>
                <a:spcPts val="6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latin typeface="+mj-lt"/>
                <a:cs typeface="Arial" pitchFamily="34" charset="0"/>
              </a:rPr>
              <a:t>precizna podjela rada</a:t>
            </a:r>
          </a:p>
          <a:p>
            <a:pPr marL="1371600" lvl="2" indent="-457200">
              <a:spcBef>
                <a:spcPts val="8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latin typeface="+mj-lt"/>
                <a:cs typeface="Arial" pitchFamily="34" charset="0"/>
              </a:rPr>
              <a:t>hijerarhija autoriteta</a:t>
            </a:r>
          </a:p>
          <a:p>
            <a:pPr marL="1371600" lvl="2" indent="-457200">
              <a:spcBef>
                <a:spcPts val="8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latin typeface="+mj-lt"/>
                <a:cs typeface="Arial" pitchFamily="34" charset="0"/>
              </a:rPr>
              <a:t>precizan sustav pisanih pravila i propisa</a:t>
            </a:r>
          </a:p>
          <a:p>
            <a:pPr marL="1371600" lvl="2" indent="-457200">
              <a:spcBef>
                <a:spcPts val="8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latin typeface="+mj-lt"/>
                <a:cs typeface="Arial" pitchFamily="34" charset="0"/>
              </a:rPr>
              <a:t>naobrazba službenika</a:t>
            </a:r>
          </a:p>
          <a:p>
            <a:pPr marL="1371600" lvl="2" indent="-457200">
              <a:spcBef>
                <a:spcPts val="8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latin typeface="+mj-lt"/>
                <a:cs typeface="Arial" pitchFamily="34" charset="0"/>
              </a:rPr>
              <a:t>službenici ne posjeduju sredstva na kojima rade</a:t>
            </a:r>
          </a:p>
          <a:p>
            <a:pPr marL="1371600" lvl="2" indent="-457200">
              <a:spcBef>
                <a:spcPts val="8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latin typeface="+mj-lt"/>
                <a:cs typeface="Arial" pitchFamily="34" charset="0"/>
              </a:rPr>
              <a:t>zaposlenje se smatra karijerom</a:t>
            </a:r>
          </a:p>
          <a:p>
            <a:pPr marL="1371600" lvl="2" indent="-457200">
              <a:spcBef>
                <a:spcPts val="8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latin typeface="+mj-lt"/>
                <a:cs typeface="Arial" pitchFamily="34" charset="0"/>
              </a:rPr>
              <a:t>impersonalnost i objektivnost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allAtOnce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smtClean="0">
                <a:latin typeface="+mj-lt"/>
                <a:cs typeface="Calibri" panose="020F0502020204030204" pitchFamily="34" charset="0"/>
              </a:rPr>
              <a:t>BIROKRACIJA</a:t>
            </a:r>
            <a:endParaRPr lang="hr-HR" sz="4200" dirty="0" smtClean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42844" y="1000108"/>
            <a:ext cx="9001156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800" dirty="0" smtClean="0">
                <a:latin typeface="+mj-lt"/>
                <a:cs typeface="Arial" pitchFamily="34" charset="0"/>
              </a:rPr>
              <a:t>formalna i neformalna struktura birokracije</a:t>
            </a:r>
            <a:endParaRPr lang="hr-HR" sz="2400" dirty="0" smtClean="0">
              <a:latin typeface="+mj-lt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54894" y="1705496"/>
            <a:ext cx="2448000" cy="1152000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FORMALNA STRUKTURA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94685" y="1705496"/>
            <a:ext cx="2448000" cy="1152000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NEFORMALNA STRUKTURA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86314" y="4143380"/>
            <a:ext cx="3464743" cy="21431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mreža ljudskih odnosa </a:t>
            </a:r>
            <a:r>
              <a:rPr lang="hr-HR" sz="2400" dirty="0" smtClean="0">
                <a:latin typeface="+mj-lt"/>
                <a:cs typeface="Arial" pitchFamily="34" charset="0"/>
              </a:rPr>
              <a:t>unutar organizacije (nedefinirane veze među ljudima)</a:t>
            </a:r>
            <a:endParaRPr lang="hr-HR" sz="2400" dirty="0">
              <a:latin typeface="+mj-lt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35820" y="4143380"/>
            <a:ext cx="3286148" cy="21431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kakva bi organizacija trebala biti </a:t>
            </a:r>
            <a:br>
              <a:rPr lang="hr-HR" sz="24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</a:br>
            <a:r>
              <a:rPr lang="hr-HR" sz="24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(pisana pravila)</a:t>
            </a:r>
            <a:endParaRPr lang="hr-HR" sz="2400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2357423" y="3214686"/>
            <a:ext cx="642942" cy="64294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2000">
              <a:latin typeface="+mj-lt"/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6197214" y="3214686"/>
            <a:ext cx="642942" cy="64294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200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  <p:bldP spid="4" grpId="0" uiExpand="1" build="allAtOnce" animBg="1"/>
      <p:bldP spid="5" grpId="0" uiExpand="1" build="allAtOnce" animBg="1"/>
      <p:bldP spid="14" grpId="0" animBg="1"/>
      <p:bldP spid="15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cornx\Desktop\Sociologija\slike\socijalna_interakcija\jurcic_gestikulacija_cropix_robert_sostaric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286248" y="107133"/>
            <a:ext cx="4683957" cy="342902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4" descr="C:\Users\cornx\Desktop\Sociologija\slike\socijalna_interakcija\y21588057583434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80356"/>
            <a:ext cx="3929090" cy="348257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50" name="Picture 2" descr="C:\Users\cornx\Desktop\Sociologija\slike\socijalna_interakcija\Suker_prekrizene_ruk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2417828"/>
            <a:ext cx="3857652" cy="422588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 5" descr="linic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4282" y="2786058"/>
            <a:ext cx="6858048" cy="385765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Picture 6" descr="C:\Users\cornx\Desktop\Sociologija\slike\socijalna_interakcija\borat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86248" y="3643314"/>
            <a:ext cx="4714908" cy="3050822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3" name="Group 2"/>
          <p:cNvGrpSpPr/>
          <p:nvPr/>
        </p:nvGrpSpPr>
        <p:grpSpPr>
          <a:xfrm>
            <a:off x="0" y="0"/>
            <a:ext cx="9144000" cy="6813376"/>
            <a:chOff x="0" y="0"/>
            <a:chExt cx="9144000" cy="6813376"/>
          </a:xfrm>
        </p:grpSpPr>
        <p:sp>
          <p:nvSpPr>
            <p:cNvPr id="2" name="Rectangle 1"/>
            <p:cNvSpPr/>
            <p:nvPr/>
          </p:nvSpPr>
          <p:spPr>
            <a:xfrm>
              <a:off x="0" y="0"/>
              <a:ext cx="9144000" cy="6813376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pic>
          <p:nvPicPr>
            <p:cNvPr id="8" name="Picture 2" descr="https://legendsbeard.com/wp-content/uploads/2016/07/clint-eastwood-beard-2a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981" y="1150598"/>
              <a:ext cx="8602583" cy="4424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42876" y="1637400"/>
            <a:ext cx="8929718" cy="3725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+mj-lt"/>
                <a:cs typeface="Calibri" panose="020F0502020204030204" pitchFamily="34" charset="0"/>
              </a:rPr>
              <a:t>BIROKRACIJA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42844" y="1000108"/>
            <a:ext cx="8858312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400" i="1" dirty="0" smtClean="0">
                <a:latin typeface="+mj-lt"/>
                <a:cs typeface="Arial" pitchFamily="34" charset="0"/>
              </a:rPr>
              <a:t>„Birokracija će biti to savršenija, što više bude „dehumanizirana”, što potpunije uspije iz službenog posla eliminirati ljubav, mržnju i sve čisto osobne, iracionalne i emocionalne elemente koji izmiču kaIkuIaciji.”</a:t>
            </a:r>
          </a:p>
          <a:p>
            <a:pPr marL="288000" indent="-288000" algn="r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</a:pPr>
            <a:r>
              <a:rPr lang="hr-HR" sz="2400" i="1" dirty="0" smtClean="0">
                <a:latin typeface="+mj-lt"/>
                <a:cs typeface="Arial" pitchFamily="34" charset="0"/>
              </a:rPr>
              <a:t>Max Weber</a:t>
            </a:r>
          </a:p>
          <a:p>
            <a:pPr marL="288000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</a:pPr>
            <a:endParaRPr lang="hr-HR" sz="2400" dirty="0" smtClean="0">
              <a:latin typeface="+mj-lt"/>
              <a:cs typeface="Arial" pitchFamily="34" charset="0"/>
            </a:endParaRPr>
          </a:p>
          <a:p>
            <a:pPr marL="288000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400" i="1" dirty="0" smtClean="0">
                <a:latin typeface="+mj-lt"/>
                <a:cs typeface="Arial" pitchFamily="34" charset="0"/>
              </a:rPr>
              <a:t>„Užasno je pomisliti da će svijet jednoga dana biti prepun sićušnih kotačića, sićušnih ljudi koji se grčevito drže sićušnih poslova i bore se za veće.”</a:t>
            </a:r>
          </a:p>
          <a:p>
            <a:pPr marL="288000" indent="-288000" algn="r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</a:pPr>
            <a:r>
              <a:rPr lang="hr-HR" sz="2400" i="1" dirty="0" err="1" smtClean="0">
                <a:latin typeface="+mj-lt"/>
                <a:cs typeface="Arial" pitchFamily="34" charset="0"/>
              </a:rPr>
              <a:t>Max</a:t>
            </a:r>
            <a:r>
              <a:rPr lang="hr-HR" sz="2400" i="1" dirty="0" smtClean="0">
                <a:latin typeface="+mj-lt"/>
                <a:cs typeface="Arial" pitchFamily="34" charset="0"/>
              </a:rPr>
              <a:t> Weber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allAtOnce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90" y="71414"/>
            <a:ext cx="885828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latin typeface="+mj-lt"/>
                <a:cs typeface="Calibri" panose="020F0502020204030204" pitchFamily="34" charset="0"/>
              </a:rPr>
              <a:t>DISFUNKCIJE BIROKRACIJE 	</a:t>
            </a:r>
            <a:r>
              <a:rPr lang="hr-HR" sz="2800" b="0" i="1" dirty="0" smtClean="0">
                <a:latin typeface="+mj-lt"/>
                <a:cs typeface="Calibri" panose="020F0502020204030204" pitchFamily="34" charset="0"/>
              </a:rPr>
              <a:t>(R. </a:t>
            </a:r>
            <a:r>
              <a:rPr lang="hr-HR" sz="2800" b="0" i="1" dirty="0" err="1" smtClean="0">
                <a:latin typeface="+mj-lt"/>
                <a:cs typeface="Calibri" panose="020F0502020204030204" pitchFamily="34" charset="0"/>
              </a:rPr>
              <a:t>Michels</a:t>
            </a:r>
            <a:r>
              <a:rPr lang="hr-HR" sz="2800" b="0" i="1" dirty="0" smtClean="0">
                <a:latin typeface="+mj-lt"/>
                <a:cs typeface="Calibri" panose="020F0502020204030204" pitchFamily="34" charset="0"/>
              </a:rPr>
              <a:t>)</a:t>
            </a:r>
            <a:endParaRPr lang="hr-HR" sz="3200" b="0" i="1" dirty="0" smtClean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35496" y="857232"/>
            <a:ext cx="9144000" cy="5857916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ts val="12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Calibri" pitchFamily="34" charset="0"/>
              </a:rPr>
              <a:t>moderna birokracija je izuzetno </a:t>
            </a:r>
            <a:r>
              <a:rPr lang="hr-HR" sz="2400" u="sng" dirty="0" smtClean="0">
                <a:latin typeface="+mj-lt"/>
                <a:cs typeface="Calibri" pitchFamily="34" charset="0"/>
              </a:rPr>
              <a:t>racionalan i učinkovit način organiziranja velikog broja ljudi</a:t>
            </a:r>
            <a:r>
              <a:rPr lang="hr-HR" sz="2400" dirty="0" smtClean="0">
                <a:latin typeface="+mj-lt"/>
                <a:cs typeface="Calibri" pitchFamily="34" charset="0"/>
              </a:rPr>
              <a:t> – </a:t>
            </a:r>
            <a:r>
              <a:rPr lang="hr-HR" sz="2400" i="1" dirty="0" smtClean="0">
                <a:latin typeface="+mj-lt"/>
                <a:cs typeface="Calibri" pitchFamily="34" charset="0"/>
              </a:rPr>
              <a:t>savršeni stroj </a:t>
            </a:r>
            <a:r>
              <a:rPr lang="hr-HR" sz="2400" dirty="0" smtClean="0">
                <a:latin typeface="+mj-lt"/>
                <a:cs typeface="Calibri" pitchFamily="34" charset="0"/>
              </a:rPr>
              <a:t>(</a:t>
            </a:r>
            <a:r>
              <a:rPr lang="hr-HR" sz="2400" i="1" dirty="0" smtClean="0">
                <a:latin typeface="+mj-lt"/>
                <a:cs typeface="Calibri" pitchFamily="34" charset="0"/>
              </a:rPr>
              <a:t>Weber</a:t>
            </a:r>
            <a:r>
              <a:rPr lang="hr-HR" sz="2400" dirty="0" smtClean="0">
                <a:latin typeface="+mj-lt"/>
                <a:cs typeface="Calibri" pitchFamily="34" charset="0"/>
              </a:rPr>
              <a:t>)</a:t>
            </a:r>
            <a:endParaRPr lang="hr-HR" sz="2400" i="1" dirty="0" smtClean="0">
              <a:latin typeface="+mj-lt"/>
              <a:cs typeface="Calibri" pitchFamily="34" charset="0"/>
            </a:endParaRPr>
          </a:p>
          <a:p>
            <a:pPr marL="288000" indent="-288000">
              <a:spcBef>
                <a:spcPts val="1800"/>
              </a:spcBef>
              <a:buClr>
                <a:schemeClr val="tx1">
                  <a:shade val="95000"/>
                </a:schemeClr>
              </a:buClr>
              <a:buSzPct val="65000"/>
            </a:pPr>
            <a:r>
              <a:rPr lang="hr-HR" sz="28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DISFUNKCIJE BIROKRACIJE </a:t>
            </a:r>
            <a:r>
              <a:rPr lang="hr-HR" sz="2400" i="1" dirty="0" smtClean="0">
                <a:latin typeface="+mj-lt"/>
                <a:cs typeface="Arial" pitchFamily="34" charset="0"/>
              </a:rPr>
              <a:t>(negativne strane, slabosti birokracije)</a:t>
            </a:r>
          </a:p>
          <a:p>
            <a:pPr marL="828000" lvl="1" indent="-396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izokrenuta racionalnost </a:t>
            </a:r>
            <a:r>
              <a:rPr lang="hr-HR" sz="2400" i="1" dirty="0" smtClean="0">
                <a:latin typeface="+mj-lt"/>
                <a:cs typeface="Arial" pitchFamily="34" charset="0"/>
              </a:rPr>
              <a:t>(npr. potvrda o nekažnjavanju)</a:t>
            </a:r>
          </a:p>
          <a:p>
            <a:pPr marL="828000" lvl="1" indent="-396000">
              <a:spcBef>
                <a:spcPts val="10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nesposobnost djelovanja u promjenjenim okolnostima </a:t>
            </a:r>
            <a:r>
              <a:rPr lang="hr-HR" sz="2400" i="1" dirty="0" smtClean="0">
                <a:latin typeface="+mj-lt"/>
                <a:cs typeface="Arial" pitchFamily="34" charset="0"/>
              </a:rPr>
              <a:t>(izvježbana nesposobnost ili specijalisti bez duha)</a:t>
            </a:r>
          </a:p>
          <a:p>
            <a:pPr marL="828000" lvl="1" indent="-396000">
              <a:spcBef>
                <a:spcPts val="10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samodovoljnost birokracije </a:t>
            </a:r>
            <a:r>
              <a:rPr lang="hr-HR" sz="2400" i="1" dirty="0" smtClean="0">
                <a:latin typeface="+mj-lt"/>
                <a:cs typeface="Arial" pitchFamily="34" charset="0"/>
              </a:rPr>
              <a:t>(birokracija sama sebi svrha)</a:t>
            </a:r>
          </a:p>
          <a:p>
            <a:pPr marL="828000" lvl="1" indent="-396000">
              <a:spcBef>
                <a:spcPts val="10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parkinsonov zakon </a:t>
            </a:r>
            <a:r>
              <a:rPr lang="hr-HR" sz="2400" i="1" dirty="0" smtClean="0">
                <a:latin typeface="+mj-lt"/>
                <a:cs typeface="Arial" pitchFamily="34" charset="0"/>
              </a:rPr>
              <a:t>(bujanje birokracije)</a:t>
            </a:r>
          </a:p>
          <a:p>
            <a:pPr marL="828000" lvl="1" indent="-396000">
              <a:spcBef>
                <a:spcPts val="10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oligarhija</a:t>
            </a:r>
            <a:r>
              <a:rPr lang="hr-HR" sz="2400" dirty="0" smtClean="0">
                <a:latin typeface="+mj-lt"/>
                <a:cs typeface="Arial" pitchFamily="34" charset="0"/>
              </a:rPr>
              <a:t> (željezni zakon oligarhije) – većina moći je koncentrirana u vrhu </a:t>
            </a:r>
            <a:r>
              <a:rPr lang="hr-HR" sz="2400" i="1" dirty="0" smtClean="0">
                <a:latin typeface="+mj-lt"/>
                <a:cs typeface="Arial" pitchFamily="34" charset="0"/>
              </a:rPr>
              <a:t>(nalik na piramidu) </a:t>
            </a:r>
            <a:r>
              <a:rPr lang="hr-HR" sz="2400" dirty="0" smtClean="0">
                <a:latin typeface="+mj-lt"/>
                <a:cs typeface="Arial" pitchFamily="34" charset="0"/>
              </a:rPr>
              <a:t>a inicijativa podređenih je ugušena</a:t>
            </a:r>
          </a:p>
          <a:p>
            <a:pPr marL="914400" lvl="1" indent="-457200">
              <a:spcBef>
                <a:spcPts val="1800"/>
              </a:spcBef>
              <a:buClr>
                <a:schemeClr val="tx1">
                  <a:shade val="95000"/>
                </a:schemeClr>
              </a:buClr>
              <a:buSzPct val="100000"/>
            </a:pPr>
            <a:r>
              <a:rPr lang="hr-HR" sz="2400" i="1" dirty="0" smtClean="0">
                <a:latin typeface="+mj-lt"/>
                <a:cs typeface="Arial" pitchFamily="34" charset="0"/>
              </a:rPr>
              <a:t>	</a:t>
            </a:r>
            <a:r>
              <a:rPr lang="hr-HR" sz="2200" i="1" dirty="0" smtClean="0">
                <a:latin typeface="+mj-lt"/>
                <a:cs typeface="Arial" pitchFamily="34" charset="0"/>
              </a:rPr>
              <a:t>„Birokracija je sitničava, uskogrudna, kruta i neliberalna.” </a:t>
            </a:r>
            <a:br>
              <a:rPr lang="hr-HR" sz="2200" i="1" dirty="0" smtClean="0">
                <a:latin typeface="+mj-lt"/>
                <a:cs typeface="Arial" pitchFamily="34" charset="0"/>
              </a:rPr>
            </a:br>
            <a:r>
              <a:rPr lang="hr-HR" sz="2200" i="1" dirty="0" smtClean="0">
                <a:latin typeface="+mj-lt"/>
                <a:cs typeface="Arial" pitchFamily="34" charset="0"/>
              </a:rPr>
              <a:t>						– </a:t>
            </a:r>
            <a:r>
              <a:rPr lang="hr-HR" sz="2000" i="1" dirty="0" smtClean="0">
                <a:latin typeface="+mj-lt"/>
                <a:cs typeface="Arial" pitchFamily="34" charset="0"/>
              </a:rPr>
              <a:t>Robert Michels</a:t>
            </a:r>
            <a:endParaRPr lang="hr-HR" sz="2200" i="1" dirty="0" smtClean="0">
              <a:latin typeface="+mj-lt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8596" y="285728"/>
            <a:ext cx="3929090" cy="500066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tlCol="0" anchor="ctr"/>
          <a:lstStyle/>
          <a:p>
            <a:pPr lvl="0" algn="ctr"/>
            <a:r>
              <a:rPr lang="hr-HR" sz="280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izokrenuta racionalnost</a:t>
            </a: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807131" y="3619548"/>
            <a:ext cx="6736109" cy="2881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214282" y="1071546"/>
            <a:ext cx="6143668" cy="30241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Oval 4"/>
          <p:cNvSpPr/>
          <p:nvPr/>
        </p:nvSpPr>
        <p:spPr>
          <a:xfrm>
            <a:off x="3357554" y="5143512"/>
            <a:ext cx="1714512" cy="1000132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7" name="Rectangle 6"/>
          <p:cNvSpPr/>
          <p:nvPr/>
        </p:nvSpPr>
        <p:spPr>
          <a:xfrm>
            <a:off x="1714480" y="3786190"/>
            <a:ext cx="3500462" cy="3571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5786" y="834400"/>
            <a:ext cx="7572428" cy="58807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535752" y="1380651"/>
            <a:ext cx="8278644" cy="3552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428596" y="571480"/>
            <a:ext cx="3929090" cy="500066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tlCol="0" anchor="ctr"/>
          <a:lstStyle/>
          <a:p>
            <a:pPr lvl="0" algn="ctr"/>
            <a:r>
              <a:rPr lang="hr-HR" sz="280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naučena nesposobnost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500034" y="1367489"/>
            <a:ext cx="8358246" cy="35821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4357686" y="5214950"/>
            <a:ext cx="4500594" cy="1143008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tlCol="0" anchor="ctr"/>
          <a:lstStyle/>
          <a:p>
            <a:pPr lvl="0" algn="ctr"/>
            <a:r>
              <a:rPr lang="pl-PL" sz="280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nesposobnost djelovanja u promjenjenim okolnostima</a:t>
            </a:r>
            <a:endParaRPr lang="hr-HR" sz="2800" smtClean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881168" y="3643314"/>
            <a:ext cx="7066889" cy="30286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285720" y="1076736"/>
            <a:ext cx="6228000" cy="26325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285720" y="214290"/>
            <a:ext cx="6429420" cy="642942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tlCol="0" anchor="ctr"/>
          <a:lstStyle/>
          <a:p>
            <a:pPr lvl="0" algn="ctr"/>
            <a:r>
              <a:rPr lang="pl-PL" sz="28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bujanje birokracije (parkinsonov zakon)</a:t>
            </a:r>
            <a:endParaRPr lang="hr-HR" sz="2800" dirty="0" smtClean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285720" y="1066355"/>
            <a:ext cx="6228000" cy="26533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285720" y="1076736"/>
            <a:ext cx="6228000" cy="26325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285720" y="1066355"/>
            <a:ext cx="6228000" cy="26533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2" descr="http://sibenskiportal.rtl.hr/wp-content/uploads/2016/03/BIROKRACIJA.bmp?021bbc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12" t="1107" r="3580"/>
          <a:stretch/>
        </p:blipFill>
        <p:spPr bwMode="auto">
          <a:xfrm>
            <a:off x="105196" y="1327094"/>
            <a:ext cx="8933608" cy="521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79512" y="5085185"/>
            <a:ext cx="8859292" cy="15841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r>
              <a:rPr lang="hr-HR" i="1" dirty="0" smtClean="0">
                <a:solidFill>
                  <a:schemeClr val="bg1"/>
                </a:solidFill>
              </a:rPr>
              <a:t>Opseg posla se povećava kako bi se ispunilo vrijeme potrebno za njegovo obavljanje.</a:t>
            </a:r>
            <a:r>
              <a:rPr lang="hr-HR" i="1" dirty="0">
                <a:solidFill>
                  <a:schemeClr val="bg1"/>
                </a:solidFill>
              </a:rPr>
              <a:t> </a:t>
            </a:r>
            <a:endParaRPr lang="hr-HR" i="1" dirty="0" smtClean="0">
              <a:solidFill>
                <a:schemeClr val="bg1"/>
              </a:solidFill>
            </a:endParaRPr>
          </a:p>
          <a:p>
            <a:pPr>
              <a:spcBef>
                <a:spcPts val="600"/>
              </a:spcBef>
            </a:pPr>
            <a:r>
              <a:rPr lang="hr-HR" i="1" dirty="0" smtClean="0">
                <a:solidFill>
                  <a:schemeClr val="bg1"/>
                </a:solidFill>
              </a:rPr>
              <a:t>Broj službenika i opseg posla nisu ni u kakvoj vezi. </a:t>
            </a:r>
          </a:p>
          <a:p>
            <a:pPr>
              <a:spcBef>
                <a:spcPts val="600"/>
              </a:spcBef>
            </a:pPr>
            <a:r>
              <a:rPr lang="hr-HR" i="1" dirty="0" smtClean="0">
                <a:solidFill>
                  <a:schemeClr val="bg1"/>
                </a:solidFill>
              </a:rPr>
              <a:t>Birokracija buja jer službenici žele imati sve više podređenih. Ti podređeni stvaraju posao jedan drugome, a koordinacija </a:t>
            </a:r>
            <a:r>
              <a:rPr lang="hr-HR" i="1" dirty="0">
                <a:solidFill>
                  <a:schemeClr val="bg1"/>
                </a:solidFill>
              </a:rPr>
              <a:t>njihova </a:t>
            </a:r>
            <a:r>
              <a:rPr lang="hr-HR" i="1" dirty="0" smtClean="0">
                <a:solidFill>
                  <a:schemeClr val="bg1"/>
                </a:solidFill>
              </a:rPr>
              <a:t>rada zahtijeva opet nove službenike.</a:t>
            </a:r>
          </a:p>
          <a:p>
            <a:pPr algn="r"/>
            <a:r>
              <a:rPr lang="hr-HR" i="1" dirty="0" smtClean="0">
                <a:solidFill>
                  <a:schemeClr val="bg1"/>
                </a:solidFill>
              </a:rPr>
              <a:t>C. N. </a:t>
            </a:r>
            <a:r>
              <a:rPr lang="hr-HR" i="1" dirty="0" err="1" smtClean="0">
                <a:solidFill>
                  <a:schemeClr val="bg1"/>
                </a:solidFill>
              </a:rPr>
              <a:t>Parkinson</a:t>
            </a:r>
            <a:endParaRPr lang="hr-HR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214842" y="214289"/>
            <a:ext cx="4714876" cy="30024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357158" y="357166"/>
            <a:ext cx="4429156" cy="714380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tlCol="0" anchor="ctr"/>
          <a:lstStyle/>
          <a:p>
            <a:pPr lvl="0" algn="ctr"/>
            <a:r>
              <a:rPr lang="pl-PL" sz="280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samodovoljnost birokracije</a:t>
            </a:r>
            <a:endParaRPr lang="hr-HR" sz="2800" smtClean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285720" y="2214554"/>
            <a:ext cx="5357850" cy="29625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071934" y="4071942"/>
            <a:ext cx="4857784" cy="24766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1857356" y="4857760"/>
            <a:ext cx="1643074" cy="3571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7" name="Rectangle 6"/>
          <p:cNvSpPr/>
          <p:nvPr/>
        </p:nvSpPr>
        <p:spPr>
          <a:xfrm>
            <a:off x="107504" y="6237312"/>
            <a:ext cx="3816424" cy="4171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r>
              <a:rPr lang="hr-HR" i="1" dirty="0" smtClean="0">
                <a:solidFill>
                  <a:schemeClr val="bg1"/>
                </a:solidFill>
              </a:rPr>
              <a:t>Organizacija postaje sama sebi svrha.</a:t>
            </a:r>
            <a:endParaRPr lang="hr-HR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truktura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60648"/>
            <a:ext cx="8143932" cy="64564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423004" y="188640"/>
            <a:ext cx="3469476" cy="1045924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tlCol="0" anchor="ctr"/>
          <a:lstStyle/>
          <a:p>
            <a:pPr lvl="0" algn="ctr"/>
            <a:r>
              <a:rPr lang="pl-PL" sz="28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oligarhija</a:t>
            </a:r>
          </a:p>
          <a:p>
            <a:pPr lvl="0" algn="ctr"/>
            <a:r>
              <a:rPr lang="pl-PL" sz="24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željezni zakon oligarhije</a:t>
            </a:r>
            <a:endParaRPr lang="hr-HR" sz="2400" i="1" dirty="0" smtClean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103253" y="186255"/>
            <a:ext cx="2549690" cy="19400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zombi-birokracija-ured-za-koordinaciju-sustava_54337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-5000" contrast="2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500015" y="616040"/>
            <a:ext cx="8286828" cy="5595360"/>
          </a:xfrm>
          <a:prstGeom prst="rect">
            <a:avLst/>
          </a:prstGeom>
          <a:ln>
            <a:noFill/>
          </a:ln>
          <a:effectLst>
            <a:outerShdw blurRad="190500" algn="tl" rotWithShape="0">
              <a:schemeClr val="tx1">
                <a:alpha val="7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smtClean="0">
                <a:latin typeface="Calibri" panose="020F0502020204030204" pitchFamily="34" charset="0"/>
                <a:cs typeface="Calibri" panose="020F0502020204030204" pitchFamily="34" charset="0"/>
              </a:rPr>
              <a:t>BIROKRACIJA NA DJELU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500034" y="1214422"/>
            <a:ext cx="8536462" cy="5500726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ts val="600"/>
              </a:spcBef>
              <a:buClr>
                <a:schemeClr val="tx1">
                  <a:shade val="95000"/>
                </a:schemeClr>
              </a:buClr>
              <a:buSzPct val="65000"/>
            </a:pPr>
            <a:r>
              <a:rPr lang="hr-HR" sz="2800" i="1" dirty="0" smtClean="0">
                <a:latin typeface="Calibri" pitchFamily="34" charset="0"/>
                <a:cs typeface="Calibri" pitchFamily="34" charset="0"/>
              </a:rPr>
              <a:t>Pitagorin poučak: </a:t>
            </a:r>
            <a:r>
              <a:rPr lang="hr-HR" sz="28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24</a:t>
            </a:r>
            <a:r>
              <a:rPr lang="hr-HR" sz="2800" i="1" dirty="0" smtClean="0">
                <a:latin typeface="Calibri" pitchFamily="34" charset="0"/>
                <a:cs typeface="Calibri" pitchFamily="34" charset="0"/>
              </a:rPr>
              <a:t> riječi</a:t>
            </a:r>
          </a:p>
          <a:p>
            <a:pPr marL="288000" indent="-288000">
              <a:spcBef>
                <a:spcPts val="600"/>
              </a:spcBef>
              <a:buClr>
                <a:schemeClr val="tx1">
                  <a:shade val="95000"/>
                </a:schemeClr>
              </a:buClr>
              <a:buSzPct val="65000"/>
            </a:pPr>
            <a:r>
              <a:rPr lang="hr-HR" sz="2800" i="1" dirty="0" smtClean="0">
                <a:latin typeface="Calibri" pitchFamily="34" charset="0"/>
                <a:cs typeface="Calibri" pitchFamily="34" charset="0"/>
              </a:rPr>
              <a:t>Molitva Oče naš: </a:t>
            </a:r>
            <a:r>
              <a:rPr lang="hr-HR" sz="28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66</a:t>
            </a:r>
            <a:r>
              <a:rPr lang="hr-HR" sz="2800" i="1" dirty="0" smtClean="0">
                <a:latin typeface="Calibri" pitchFamily="34" charset="0"/>
                <a:cs typeface="Calibri" pitchFamily="34" charset="0"/>
              </a:rPr>
              <a:t> riječi</a:t>
            </a:r>
          </a:p>
          <a:p>
            <a:pPr marL="288000" indent="-288000">
              <a:spcBef>
                <a:spcPts val="600"/>
              </a:spcBef>
              <a:buClr>
                <a:schemeClr val="tx1">
                  <a:shade val="95000"/>
                </a:schemeClr>
              </a:buClr>
              <a:buSzPct val="65000"/>
            </a:pPr>
            <a:r>
              <a:rPr lang="hr-HR" sz="2800" i="1" dirty="0" smtClean="0">
                <a:latin typeface="Calibri" pitchFamily="34" charset="0"/>
                <a:cs typeface="Calibri" pitchFamily="34" charset="0"/>
              </a:rPr>
              <a:t>Arhimedov poučak: </a:t>
            </a:r>
            <a:r>
              <a:rPr lang="hr-HR" sz="28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67</a:t>
            </a:r>
            <a:r>
              <a:rPr lang="hr-HR" sz="2800" i="1" dirty="0" smtClean="0">
                <a:latin typeface="Calibri" pitchFamily="34" charset="0"/>
                <a:cs typeface="Calibri" pitchFamily="34" charset="0"/>
              </a:rPr>
              <a:t> riječi</a:t>
            </a:r>
          </a:p>
          <a:p>
            <a:pPr marL="288000" indent="-288000">
              <a:spcBef>
                <a:spcPts val="600"/>
              </a:spcBef>
              <a:buClr>
                <a:schemeClr val="tx1">
                  <a:shade val="95000"/>
                </a:schemeClr>
              </a:buClr>
              <a:buSzPct val="65000"/>
            </a:pPr>
            <a:r>
              <a:rPr lang="hr-HR" sz="2800" i="1" dirty="0" smtClean="0">
                <a:latin typeface="Calibri" pitchFamily="34" charset="0"/>
                <a:cs typeface="Calibri" pitchFamily="34" charset="0"/>
              </a:rPr>
              <a:t>10 Božji zapovijedi: </a:t>
            </a:r>
            <a:r>
              <a:rPr lang="hr-HR" sz="28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179</a:t>
            </a:r>
            <a:r>
              <a:rPr lang="hr-HR" sz="2800" i="1" dirty="0" smtClean="0">
                <a:latin typeface="Calibri" pitchFamily="34" charset="0"/>
                <a:cs typeface="Calibri" pitchFamily="34" charset="0"/>
              </a:rPr>
              <a:t> riječi</a:t>
            </a:r>
          </a:p>
          <a:p>
            <a:pPr marL="288000" indent="-288000">
              <a:spcBef>
                <a:spcPts val="600"/>
              </a:spcBef>
              <a:buClr>
                <a:schemeClr val="tx1">
                  <a:shade val="95000"/>
                </a:schemeClr>
              </a:buClr>
              <a:buSzPct val="65000"/>
            </a:pPr>
            <a:r>
              <a:rPr lang="hr-HR" sz="2800" i="1" dirty="0" smtClean="0">
                <a:latin typeface="Calibri" pitchFamily="34" charset="0"/>
                <a:cs typeface="Calibri" pitchFamily="34" charset="0"/>
              </a:rPr>
              <a:t>Američka Deklaracija nezavisnosti: </a:t>
            </a:r>
            <a:r>
              <a:rPr lang="hr-HR" sz="28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1 300</a:t>
            </a:r>
            <a:r>
              <a:rPr lang="hr-HR" sz="2800" i="1" dirty="0" smtClean="0">
                <a:latin typeface="Calibri" pitchFamily="34" charset="0"/>
                <a:cs typeface="Calibri" pitchFamily="34" charset="0"/>
              </a:rPr>
              <a:t> riječi </a:t>
            </a:r>
          </a:p>
          <a:p>
            <a:pPr marL="288000" indent="-288000">
              <a:spcBef>
                <a:spcPts val="600"/>
              </a:spcBef>
              <a:buClr>
                <a:schemeClr val="tx1">
                  <a:shade val="95000"/>
                </a:schemeClr>
              </a:buClr>
              <a:buSzPct val="65000"/>
            </a:pPr>
            <a:r>
              <a:rPr lang="hr-HR" sz="2800" i="1" dirty="0" smtClean="0">
                <a:latin typeface="Calibri" pitchFamily="34" charset="0"/>
                <a:cs typeface="Calibri" pitchFamily="34" charset="0"/>
              </a:rPr>
              <a:t>Američki Ustav sa svih 27 izmjena i dopuna: </a:t>
            </a:r>
            <a:r>
              <a:rPr lang="hr-HR" sz="28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7 818 </a:t>
            </a:r>
            <a:r>
              <a:rPr lang="hr-HR" sz="2800" i="1" dirty="0" smtClean="0">
                <a:latin typeface="Calibri" pitchFamily="34" charset="0"/>
                <a:cs typeface="Calibri" pitchFamily="34" charset="0"/>
              </a:rPr>
              <a:t>riječi</a:t>
            </a:r>
          </a:p>
          <a:p>
            <a:pPr marL="288000" indent="-288000">
              <a:spcBef>
                <a:spcPts val="600"/>
              </a:spcBef>
              <a:buClr>
                <a:schemeClr val="tx1">
                  <a:shade val="95000"/>
                </a:schemeClr>
              </a:buClr>
              <a:buSzPct val="65000"/>
            </a:pPr>
            <a:r>
              <a:rPr lang="hr-HR" sz="2800" i="1" dirty="0" smtClean="0">
                <a:latin typeface="Calibri" pitchFamily="34" charset="0"/>
                <a:cs typeface="Calibri" pitchFamily="34" charset="0"/>
              </a:rPr>
              <a:t>Propisi EU o prodaji zelja: </a:t>
            </a:r>
            <a:r>
              <a:rPr lang="hr-HR" sz="28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26 911 </a:t>
            </a:r>
            <a:r>
              <a:rPr lang="hr-HR" sz="2800" i="1" dirty="0" smtClean="0">
                <a:latin typeface="Calibri" pitchFamily="34" charset="0"/>
                <a:cs typeface="Calibri" pitchFamily="34" charset="0"/>
              </a:rPr>
              <a:t>riječi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5500694" y="1052380"/>
            <a:ext cx="2428908" cy="3376776"/>
            <a:chOff x="6072198" y="2643182"/>
            <a:chExt cx="2928958" cy="4071966"/>
          </a:xfrm>
        </p:grpSpPr>
        <p:pic>
          <p:nvPicPr>
            <p:cNvPr id="5" name="Picture 4" descr="image-max-weber.png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6072927" y="2678913"/>
              <a:ext cx="2927501" cy="400050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6" name="Rectangle 5"/>
            <p:cNvSpPr/>
            <p:nvPr/>
          </p:nvSpPr>
          <p:spPr>
            <a:xfrm>
              <a:off x="6072198" y="2643182"/>
              <a:ext cx="2928958" cy="407196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>
                <a:latin typeface="+mj-l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928662" y="1052380"/>
            <a:ext cx="2517746" cy="3376776"/>
            <a:chOff x="1964513" y="2285980"/>
            <a:chExt cx="3036083" cy="4071966"/>
          </a:xfrm>
        </p:grpSpPr>
        <p:pic>
          <p:nvPicPr>
            <p:cNvPr id="4" name="Picture 3" descr="Emile_Durkheim.png"/>
            <p:cNvPicPr>
              <a:picLocks noChangeAspect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>
            <a:xfrm flipH="1">
              <a:off x="2000232" y="2285980"/>
              <a:ext cx="3000364" cy="407195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8" name="Rectangle 7"/>
            <p:cNvSpPr/>
            <p:nvPr/>
          </p:nvSpPr>
          <p:spPr>
            <a:xfrm>
              <a:off x="1964513" y="2285980"/>
              <a:ext cx="2928958" cy="407196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>
                <a:latin typeface="+mj-lt"/>
              </a:endParaRPr>
            </a:p>
          </p:txBody>
        </p:sp>
      </p:grpSp>
      <p:sp>
        <p:nvSpPr>
          <p:cNvPr id="12" name="Content Placeholder 2"/>
          <p:cNvSpPr txBox="1">
            <a:spLocks/>
          </p:cNvSpPr>
          <p:nvPr/>
        </p:nvSpPr>
        <p:spPr>
          <a:xfrm>
            <a:off x="-3452" y="5000684"/>
            <a:ext cx="4143404" cy="121442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548640"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tabLst/>
              <a:defRPr/>
            </a:pP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rPr>
              <a:t>društvo treba proučavati kao stvar – </a:t>
            </a:r>
            <a: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n-ea"/>
                <a:cs typeface="Arial" pitchFamily="34" charset="0"/>
              </a:rPr>
              <a:t>objektivna</a:t>
            </a: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rPr>
              <a:t> stvarnost</a:t>
            </a:r>
            <a:endParaRPr kumimoji="0" lang="hr-HR" sz="24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1406" y="4518455"/>
            <a:ext cx="4071966" cy="57150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tabLst/>
              <a:defRPr/>
            </a:pPr>
            <a:r>
              <a:rPr kumimoji="0" lang="hr-HR" sz="2400" b="1" i="0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n-ea"/>
                <a:cs typeface="Arial" pitchFamily="34" charset="0"/>
              </a:rPr>
              <a:t>DRUŠTVENE</a:t>
            </a:r>
            <a:r>
              <a:rPr kumimoji="0" lang="hr-HR" sz="2400" b="1" i="0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n-ea"/>
                <a:cs typeface="Arial" pitchFamily="34" charset="0"/>
              </a:rPr>
              <a:t> ČINJENICE</a:t>
            </a:r>
            <a:endParaRPr kumimoji="0" lang="hr-HR" sz="2400" b="1" i="0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499992" y="5000684"/>
            <a:ext cx="4357686" cy="121442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548640" lvl="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</a:pPr>
            <a:r>
              <a:rPr lang="hr-HR" sz="2400" dirty="0" smtClean="0">
                <a:solidFill>
                  <a:prstClr val="white"/>
                </a:solidFill>
                <a:latin typeface="+mj-lt"/>
                <a:cs typeface="Arial" pitchFamily="34" charset="0"/>
              </a:rPr>
              <a:t>društvo je proizvod ljudskog djelovanja –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subjektivna</a:t>
            </a:r>
            <a:r>
              <a:rPr lang="hr-HR" sz="2400" dirty="0" smtClean="0">
                <a:solidFill>
                  <a:prstClr val="white"/>
                </a:solidFill>
                <a:latin typeface="+mj-lt"/>
                <a:cs typeface="Arial" pitchFamily="34" charset="0"/>
              </a:rPr>
              <a:t> stvarnost</a:t>
            </a:r>
            <a:endParaRPr kumimoji="0" lang="hr-HR" sz="24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cs typeface="Arial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643438" y="4518455"/>
            <a:ext cx="4286264" cy="571504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tabLst/>
              <a:defRPr/>
            </a:pPr>
            <a:r>
              <a:rPr kumimoji="0" lang="hr-HR" sz="2400" b="1" i="0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rPr>
              <a:t>DRUŠTVENO</a:t>
            </a:r>
            <a:r>
              <a:rPr kumimoji="0" lang="hr-HR" sz="2400" b="1" i="0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rPr>
              <a:t> </a:t>
            </a:r>
            <a:r>
              <a:rPr kumimoji="0" lang="hr-HR" sz="2400" b="1" i="0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n-ea"/>
                <a:cs typeface="Arial" pitchFamily="34" charset="0"/>
              </a:rPr>
              <a:t>DJELOVANJE</a:t>
            </a:r>
            <a:endParaRPr kumimoji="0" lang="hr-HR" sz="2400" b="1" i="0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0" y="6286544"/>
            <a:ext cx="9144000" cy="71435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</a:pPr>
            <a:r>
              <a:rPr lang="hr-HR" sz="2400" i="1" dirty="0" smtClean="0">
                <a:solidFill>
                  <a:prstClr val="white"/>
                </a:solidFill>
                <a:latin typeface="+mj-lt"/>
                <a:cs typeface="Arial" pitchFamily="34" charset="0"/>
              </a:rPr>
              <a:t>Kako ljudsko djelovanje (subjektivno) proizvodi svijet objektivnih stvari?</a:t>
            </a:r>
            <a:endParaRPr kumimoji="0" lang="hr-HR" sz="24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cs typeface="Arial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57200" y="131762"/>
            <a:ext cx="8329642" cy="868346"/>
          </a:xfrm>
          <a:prstGeom prst="rect">
            <a:avLst/>
          </a:prstGeom>
        </p:spPr>
        <p:txBody>
          <a:bodyPr>
            <a:normAutofit fontScale="97500"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4400" b="1" i="0" u="none" strike="noStrike" kern="1200" cap="none" spc="0" normalizeH="0" baseline="0" noProof="0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Arial" pitchFamily="34" charset="0"/>
              </a:rPr>
              <a:t>SOCIJALNA KONSTRUKCIJA ZBILJE</a:t>
            </a:r>
            <a:endParaRPr kumimoji="0" lang="hr-HR" sz="4400" b="1" i="0" u="none" strike="noStrike" kern="1200" cap="none" spc="0" normalizeH="0" baseline="0" noProof="0" dirty="0">
              <a:ln w="6350"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 build="p"/>
      <p:bldP spid="14" grpId="0" build="p"/>
      <p:bldP spid="15" grpId="0" build="p"/>
      <p:bldP spid="16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28596" y="185735"/>
            <a:ext cx="8501122" cy="6672265"/>
            <a:chOff x="428596" y="185735"/>
            <a:chExt cx="8161767" cy="6529413"/>
          </a:xfrm>
        </p:grpSpPr>
        <p:pic>
          <p:nvPicPr>
            <p:cNvPr id="5" name="Picture 4" descr="free-poster-fgnrfum7a0-BIROKRACIJA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596" y="185735"/>
              <a:ext cx="8161767" cy="6529413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2786050" y="6143644"/>
              <a:ext cx="5715040" cy="500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Calibri" panose="020F0502020204030204" pitchFamily="34" charset="0"/>
                <a:cs typeface="Calibri" panose="020F0502020204030204" pitchFamily="34" charset="0"/>
              </a:rPr>
              <a:t>KOLEKTIVNO PONAŠANJE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07504" y="1000108"/>
            <a:ext cx="9001156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KOLEKTIVNO PONAŠANJE</a:t>
            </a:r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spontano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nestrukturirano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ponašanje većeg broja ljudi koje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odstupa od prihvaćenih društvenih normi</a:t>
            </a:r>
          </a:p>
          <a:p>
            <a:pPr marL="288000" indent="-288000">
              <a:spcBef>
                <a:spcPts val="18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razlika između kolektivnog ponašanja i grupe:</a:t>
            </a:r>
          </a:p>
          <a:p>
            <a:pPr marL="1371600" lvl="2" indent="-4572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ograničena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socijalna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interakcija</a:t>
            </a:r>
          </a:p>
          <a:p>
            <a:pPr marL="1371600" lvl="2" indent="-457200">
              <a:spcBef>
                <a:spcPts val="12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nejasne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socijalne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granice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</a:br>
            <a:r>
              <a:rPr lang="hr-HR" sz="22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(ne postoji osjećaj pripadnosti – nema „mi” i „oni” osjećaja)</a:t>
            </a:r>
            <a:endParaRPr lang="hr-HR" sz="2200" b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  <a:p>
            <a:pPr marL="1371600" lvl="2" indent="-457200">
              <a:spcBef>
                <a:spcPts val="12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slabe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nekonvencionalne norme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</a:br>
            <a:r>
              <a:rPr lang="hr-HR" sz="2200" i="1" dirty="0" smtClean="0">
                <a:latin typeface="Calibri" pitchFamily="34" charset="0"/>
                <a:cs typeface="Calibri" pitchFamily="34" charset="0"/>
              </a:rPr>
              <a:t>(nastaju i nestaju bez uspostavljanja čvršće strukture)</a:t>
            </a:r>
            <a:endParaRPr lang="hr-HR" sz="2200" dirty="0" smtClean="0">
              <a:latin typeface="Calibri" pitchFamily="34" charset="0"/>
              <a:cs typeface="Calibri" pitchFamily="34" charset="0"/>
            </a:endParaRPr>
          </a:p>
          <a:p>
            <a:pPr marL="457200" indent="-457200">
              <a:buClr>
                <a:schemeClr val="tx1">
                  <a:shade val="95000"/>
                </a:schemeClr>
              </a:buClr>
              <a:buSzPct val="100000"/>
            </a:pP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marL="457200" indent="-457200">
              <a:buClr>
                <a:schemeClr val="tx1">
                  <a:shade val="95000"/>
                </a:schemeClr>
              </a:buClr>
              <a:buSzPct val="100000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TIPOVI KOLEKTIVNOG PONAŠANJA:</a:t>
            </a:r>
          </a:p>
          <a:p>
            <a:pPr marL="1371600" lvl="2" indent="-4572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800" dirty="0" smtClean="0">
                <a:latin typeface="Calibri" pitchFamily="34" charset="0"/>
                <a:cs typeface="Calibri" pitchFamily="34" charset="0"/>
              </a:rPr>
              <a:t>raspršeno</a:t>
            </a:r>
          </a:p>
          <a:p>
            <a:pPr marL="1371600" lvl="2" indent="-4572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800" dirty="0" smtClean="0">
                <a:latin typeface="Calibri" pitchFamily="34" charset="0"/>
                <a:cs typeface="Calibri" pitchFamily="34" charset="0"/>
              </a:rPr>
              <a:t>konvergirajuće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allAtOnce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>
                <a:latin typeface="+mj-lt"/>
              </a:rPr>
              <a:t>RASPRŠENO </a:t>
            </a:r>
            <a:r>
              <a:rPr lang="hr-HR" dirty="0" smtClean="0">
                <a:latin typeface="+mj-lt"/>
                <a:cs typeface="Calibri" panose="020F0502020204030204" pitchFamily="34" charset="0"/>
              </a:rPr>
              <a:t>KOLEKTIVNO PONAŠANJE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35496" y="980728"/>
            <a:ext cx="9108504" cy="5662982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72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RASPRŠENO KOLEKTIVNO PONAŠANJE</a:t>
            </a:r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 </a:t>
            </a:r>
            <a:r>
              <a:rPr lang="hr-HR" sz="2400" dirty="0" smtClean="0">
                <a:latin typeface="+mj-lt"/>
                <a:cs typeface="Arial" pitchFamily="34" charset="0"/>
              </a:rPr>
              <a:t>– </a:t>
            </a:r>
            <a:r>
              <a:rPr lang="vi-VN" sz="2400" dirty="0" smtClean="0">
                <a:latin typeface="+mj-lt"/>
                <a:cs typeface="Arial" pitchFamily="34" charset="0"/>
              </a:rPr>
              <a:t>obuhvaća</a:t>
            </a:r>
            <a:r>
              <a:rPr lang="hr-HR" sz="2400" dirty="0" smtClean="0">
                <a:latin typeface="+mj-lt"/>
                <a:cs typeface="Arial" pitchFamily="34" charset="0"/>
              </a:rPr>
              <a:t> </a:t>
            </a:r>
            <a:r>
              <a:rPr lang="vi-VN" sz="2400" dirty="0" smtClean="0">
                <a:latin typeface="+mj-lt"/>
                <a:cs typeface="Arial" pitchFamily="34" charset="0"/>
              </a:rPr>
              <a:t>događaje</a:t>
            </a:r>
            <a:r>
              <a:rPr lang="hr-HR" sz="2400" dirty="0" smtClean="0">
                <a:latin typeface="+mj-lt"/>
                <a:cs typeface="Arial" pitchFamily="34" charset="0"/>
              </a:rPr>
              <a:t> </a:t>
            </a:r>
            <a:r>
              <a:rPr lang="vi-VN" sz="2400" dirty="0" smtClean="0">
                <a:latin typeface="+mj-lt"/>
                <a:cs typeface="Arial" pitchFamily="34" charset="0"/>
              </a:rPr>
              <a:t>koji su relativno</a:t>
            </a:r>
            <a:r>
              <a:rPr lang="vi-VN" sz="2400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s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pontani, kratkotrajni, ekspresivni,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 bez jasnog cilja</a:t>
            </a:r>
            <a:r>
              <a:rPr lang="hr-HR" sz="2400" dirty="0" smtClean="0">
                <a:latin typeface="+mj-lt"/>
                <a:cs typeface="Arial" pitchFamily="34" charset="0"/>
              </a:rPr>
              <a:t> i uglavnom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vrlo labavo strukturirani </a:t>
            </a:r>
          </a:p>
          <a:p>
            <a:pPr marL="745200" lvl="1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200" i="1" dirty="0" smtClean="0">
                <a:latin typeface="+mj-lt"/>
                <a:cs typeface="Arial" pitchFamily="34" charset="0"/>
              </a:rPr>
              <a:t>glasine, moda, modne ludosti, pomama, masovna histerija, panika i javnost</a:t>
            </a:r>
          </a:p>
          <a:p>
            <a:pPr marL="72000">
              <a:spcBef>
                <a:spcPts val="1800"/>
              </a:spcBef>
              <a:buClr>
                <a:schemeClr val="tx1">
                  <a:shade val="95000"/>
                </a:schemeClr>
              </a:buClr>
              <a:buSzPct val="65000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GLASINE</a:t>
            </a:r>
            <a:r>
              <a:rPr lang="hr-HR" sz="2400" dirty="0" smtClean="0">
                <a:latin typeface="+mj-lt"/>
                <a:cs typeface="Arial" pitchFamily="34" charset="0"/>
              </a:rPr>
              <a:t> – </a:t>
            </a:r>
            <a:r>
              <a:rPr lang="pl-PL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neprovjerene informacije </a:t>
            </a:r>
            <a:r>
              <a:rPr lang="pl-PL" sz="2400" dirty="0" smtClean="0">
                <a:latin typeface="+mj-lt"/>
                <a:cs typeface="Arial" pitchFamily="34" charset="0"/>
              </a:rPr>
              <a:t>koje se prenose neformalno, </a:t>
            </a:r>
            <a:r>
              <a:rPr lang="pl-PL" sz="2400" i="1" dirty="0" smtClean="0">
                <a:latin typeface="+mj-lt"/>
                <a:cs typeface="Arial" pitchFamily="34" charset="0"/>
              </a:rPr>
              <a:t>„od usta do usta”</a:t>
            </a:r>
          </a:p>
          <a:p>
            <a:pPr marL="745200" lvl="1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pl-PL" sz="2200" i="1" dirty="0" smtClean="0">
                <a:latin typeface="+mj-lt"/>
                <a:cs typeface="Arial" pitchFamily="34" charset="0"/>
              </a:rPr>
              <a:t>Koja je razlika između trača i glasine?</a:t>
            </a:r>
          </a:p>
          <a:p>
            <a:pPr marL="72000">
              <a:spcBef>
                <a:spcPts val="1800"/>
              </a:spcBef>
              <a:buClr>
                <a:schemeClr val="tx1">
                  <a:shade val="95000"/>
                </a:schemeClr>
              </a:buClr>
              <a:buSzPct val="65000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MODA</a:t>
            </a:r>
            <a:r>
              <a:rPr lang="hr-HR" sz="2400" dirty="0" smtClean="0">
                <a:latin typeface="+mj-lt"/>
                <a:cs typeface="Arial" pitchFamily="34" charset="0"/>
              </a:rPr>
              <a:t> – </a:t>
            </a:r>
            <a:r>
              <a:rPr lang="vi-VN" sz="2400" dirty="0" smtClean="0">
                <a:latin typeface="+mj-lt"/>
                <a:cs typeface="Arial" pitchFamily="34" charset="0"/>
              </a:rPr>
              <a:t>podrazumijeva</a:t>
            </a:r>
            <a:r>
              <a:rPr lang="hr-HR" sz="2400" dirty="0" smtClean="0">
                <a:latin typeface="+mj-lt"/>
                <a:cs typeface="Arial" pitchFamily="34" charset="0"/>
              </a:rPr>
              <a:t>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široko prihvaćanje neke novosti </a:t>
            </a:r>
            <a:r>
              <a:rPr lang="vi-VN" sz="2400" dirty="0" smtClean="0">
                <a:latin typeface="+mj-lt"/>
                <a:cs typeface="Arial" pitchFamily="34" charset="0"/>
              </a:rPr>
              <a:t>u</a:t>
            </a:r>
            <a:r>
              <a:rPr lang="hr-HR" sz="2400" dirty="0" smtClean="0">
                <a:latin typeface="+mj-lt"/>
                <a:cs typeface="Arial" pitchFamily="34" charset="0"/>
              </a:rPr>
              <a:t> </a:t>
            </a:r>
            <a:r>
              <a:rPr lang="vi-VN" sz="2400" dirty="0" smtClean="0">
                <a:latin typeface="+mj-lt"/>
                <a:cs typeface="Arial" pitchFamily="34" charset="0"/>
              </a:rPr>
              <a:t>određenoj sferi života</a:t>
            </a:r>
            <a:r>
              <a:rPr lang="hr-HR" sz="2200" dirty="0" smtClean="0">
                <a:latin typeface="+mj-lt"/>
                <a:cs typeface="Arial" pitchFamily="34" charset="0"/>
              </a:rPr>
              <a:t> </a:t>
            </a:r>
            <a:r>
              <a:rPr lang="hr-HR" sz="2000" i="1" dirty="0" smtClean="0">
                <a:latin typeface="+mj-lt"/>
                <a:cs typeface="Arial" pitchFamily="34" charset="0"/>
              </a:rPr>
              <a:t>(u odijevanju, ukrašavanju, umjetnosti, kulturi, glazbi, </a:t>
            </a:r>
            <a:r>
              <a:rPr lang="hr-HR" sz="2000" i="1" dirty="0" err="1" smtClean="0">
                <a:latin typeface="+mj-lt"/>
                <a:cs typeface="Arial" pitchFamily="34" charset="0"/>
              </a:rPr>
              <a:t>tehnologiji..</a:t>
            </a:r>
            <a:r>
              <a:rPr lang="hr-HR" sz="2000" i="1" dirty="0" smtClean="0">
                <a:latin typeface="+mj-lt"/>
                <a:cs typeface="Arial" pitchFamily="34" charset="0"/>
              </a:rPr>
              <a:t>.)</a:t>
            </a:r>
            <a:endParaRPr lang="hr-HR" sz="2200" i="1" dirty="0" smtClean="0">
              <a:latin typeface="+mj-lt"/>
              <a:cs typeface="Arial" pitchFamily="34" charset="0"/>
            </a:endParaRPr>
          </a:p>
          <a:p>
            <a:pPr marL="72000">
              <a:spcBef>
                <a:spcPts val="2400"/>
              </a:spcBef>
              <a:buClr>
                <a:schemeClr val="tx1">
                  <a:shade val="95000"/>
                </a:schemeClr>
              </a:buClr>
              <a:buSzPct val="65000"/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MODNE LUDOSTI </a:t>
            </a:r>
            <a:r>
              <a:rPr lang="hr-HR" sz="2200" i="1" dirty="0" smtClean="0">
                <a:latin typeface="+mj-lt"/>
                <a:cs typeface="Arial" pitchFamily="34" charset="0"/>
              </a:rPr>
              <a:t>(eng. fads) </a:t>
            </a:r>
            <a:r>
              <a:rPr lang="hr-HR" sz="2200" dirty="0" smtClean="0">
                <a:latin typeface="+mj-lt"/>
                <a:cs typeface="Arial" pitchFamily="34" charset="0"/>
              </a:rPr>
              <a:t>– </a:t>
            </a:r>
            <a:r>
              <a:rPr lang="hr-HR" sz="2400" dirty="0" smtClean="0">
                <a:latin typeface="+mj-lt"/>
                <a:cs typeface="Arial" pitchFamily="34" charset="0"/>
              </a:rPr>
              <a:t>kratkotrajno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oduševljeno prihvaćanje novosti </a:t>
            </a:r>
            <a:r>
              <a:rPr lang="hr-HR" sz="2400" i="1" dirty="0" smtClean="0">
                <a:latin typeface="+mj-lt"/>
                <a:cs typeface="Arial" pitchFamily="34" charset="0"/>
              </a:rPr>
              <a:t>(modni hirovi)</a:t>
            </a:r>
            <a:endParaRPr lang="hr-HR" sz="2200" i="1" dirty="0" smtClean="0">
              <a:latin typeface="+mj-lt"/>
              <a:cs typeface="Arial" pitchFamily="34" charset="0"/>
            </a:endParaRPr>
          </a:p>
        </p:txBody>
      </p:sp>
      <p:pic>
        <p:nvPicPr>
          <p:cNvPr id="5" name="Picture 2" hidden="1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42844" y="3143248"/>
            <a:ext cx="8821859" cy="3543308"/>
          </a:xfrm>
          <a:prstGeom prst="rect">
            <a:avLst/>
          </a:prstGeom>
          <a:ln>
            <a:noFill/>
          </a:ln>
          <a:effectLst>
            <a:outerShdw blurRad="190500" algn="tl" rotWithShape="0">
              <a:schemeClr val="tx1">
                <a:alpha val="7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allAtOnce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kankosappo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4282" y="1314717"/>
            <a:ext cx="8748000" cy="50720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 descr="Makankosappo5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0918" y="1142984"/>
            <a:ext cx="8856000" cy="531524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60324"/>
            <a:ext cx="8329642" cy="868346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hr-HR" sz="4200" b="1" smtClean="0">
                <a:ln w="6350"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Arial" pitchFamily="34" charset="0"/>
              </a:rPr>
              <a:t>MAKANKOSAPPO</a:t>
            </a:r>
            <a:endParaRPr kumimoji="0" lang="hr-HR" sz="4200" b="1" i="0" u="none" strike="noStrike" kern="1200" cap="none" spc="0" normalizeH="0" baseline="0" noProof="0" dirty="0" smtClean="0">
              <a:ln w="6350"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>
                <a:latin typeface="Calibri"/>
              </a:rPr>
              <a:t>RASPRŠENO </a:t>
            </a:r>
            <a:r>
              <a:rPr lang="hr-HR" dirty="0">
                <a:latin typeface="Calibri"/>
                <a:cs typeface="Calibri" panose="020F0502020204030204" pitchFamily="34" charset="0"/>
              </a:rPr>
              <a:t>KOLEKTIVNO PONAŠANJE</a:t>
            </a:r>
            <a:endParaRPr lang="hr-HR" sz="4200" dirty="0" smtClean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07504" y="1000108"/>
            <a:ext cx="9108504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POMAMA, MASOVNA HISTERIJA I PANIKA </a:t>
            </a:r>
            <a:r>
              <a:rPr lang="hr-HR" sz="2400" dirty="0" smtClean="0">
                <a:latin typeface="+mj-lt"/>
                <a:cs typeface="Arial" pitchFamily="34" charset="0"/>
              </a:rPr>
              <a:t>– oblici  kolektivnoga ponašanja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s mogućim ozbiljnim društvenim posljedicama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 </a:t>
            </a:r>
          </a:p>
          <a:p>
            <a:pPr marL="540000" indent="-288000">
              <a:spcBef>
                <a:spcPts val="12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Arial" pitchFamily="34" charset="0"/>
              </a:rPr>
              <a:t>karakterizira ih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iracionalno ponašanje </a:t>
            </a:r>
            <a:r>
              <a:rPr lang="hr-HR" sz="2400" dirty="0" smtClean="0">
                <a:latin typeface="+mj-lt"/>
                <a:cs typeface="Arial" pitchFamily="34" charset="0"/>
              </a:rPr>
              <a:t>povezano s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neutemeljenim</a:t>
            </a:r>
            <a:r>
              <a:rPr lang="hr-HR" sz="2400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vjerovanjima</a:t>
            </a:r>
            <a:r>
              <a:rPr lang="hr-HR" sz="2400" dirty="0" smtClean="0">
                <a:latin typeface="+mj-lt"/>
                <a:cs typeface="Arial" pitchFamily="34" charset="0"/>
              </a:rPr>
              <a:t>,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glasinama</a:t>
            </a:r>
            <a:r>
              <a:rPr lang="hr-HR" sz="2400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 </a:t>
            </a:r>
            <a:r>
              <a:rPr lang="hr-HR" sz="2400" dirty="0" smtClean="0">
                <a:latin typeface="+mj-lt"/>
                <a:cs typeface="Arial" pitchFamily="34" charset="0"/>
              </a:rPr>
              <a:t>ili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strahovima</a:t>
            </a:r>
            <a:r>
              <a:rPr lang="hr-HR" sz="2400" i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 </a:t>
            </a:r>
            <a:r>
              <a:rPr lang="hr-HR" sz="2400" i="1" dirty="0" smtClean="0">
                <a:latin typeface="+mj-lt"/>
                <a:cs typeface="Arial" pitchFamily="34" charset="0"/>
              </a:rPr>
              <a:t/>
            </a:r>
            <a:br>
              <a:rPr lang="hr-HR" sz="2400" i="1" dirty="0" smtClean="0">
                <a:latin typeface="+mj-lt"/>
                <a:cs typeface="Arial" pitchFamily="34" charset="0"/>
              </a:rPr>
            </a:br>
            <a:endParaRPr lang="hr-HR" sz="2200" i="1" dirty="0" smtClean="0">
              <a:latin typeface="+mj-lt"/>
              <a:cs typeface="Arial" pitchFamily="34" charset="0"/>
            </a:endParaRPr>
          </a:p>
          <a:p>
            <a:pPr>
              <a:spcBef>
                <a:spcPts val="1200"/>
              </a:spcBef>
              <a:buClr>
                <a:schemeClr val="tx1">
                  <a:shade val="95000"/>
                </a:schemeClr>
              </a:buClr>
              <a:buSzPct val="100000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JAVNOST</a:t>
            </a:r>
            <a:r>
              <a:rPr lang="hr-HR" sz="28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 </a:t>
            </a:r>
            <a:r>
              <a:rPr lang="hr-HR" sz="2400" dirty="0" smtClean="0">
                <a:latin typeface="+mj-lt"/>
                <a:cs typeface="Arial" pitchFamily="34" charset="0"/>
              </a:rPr>
              <a:t>– </a:t>
            </a:r>
            <a:r>
              <a:rPr lang="vi-VN" sz="2400" dirty="0" smtClean="0">
                <a:latin typeface="+mj-lt"/>
                <a:cs typeface="Arial" pitchFamily="34" charset="0"/>
              </a:rPr>
              <a:t>se sastoji od ljudi koji se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zanimaju</a:t>
            </a:r>
            <a:r>
              <a:rPr lang="hr-HR" sz="2400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 </a:t>
            </a:r>
            <a:r>
              <a:rPr lang="vi-VN" sz="2400" dirty="0" smtClean="0">
                <a:latin typeface="+mj-lt"/>
                <a:cs typeface="Arial" pitchFamily="34" charset="0"/>
              </a:rPr>
              <a:t>za</a:t>
            </a:r>
            <a:r>
              <a:rPr lang="hr-HR" sz="2400" dirty="0" smtClean="0">
                <a:latin typeface="+mj-lt"/>
                <a:cs typeface="Arial" pitchFamily="34" charset="0"/>
              </a:rPr>
              <a:t> </a:t>
            </a:r>
            <a:r>
              <a:rPr lang="vi-VN" sz="2400" dirty="0" smtClean="0">
                <a:latin typeface="+mj-lt"/>
                <a:cs typeface="Arial" pitchFamily="34" charset="0"/>
              </a:rPr>
              <a:t>određena pitanja i nastoje </a:t>
            </a:r>
            <a:r>
              <a:rPr lang="vi-VN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utjecati</a:t>
            </a:r>
            <a:r>
              <a:rPr lang="vi-VN" sz="2400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 </a:t>
            </a:r>
            <a:r>
              <a:rPr lang="vi-VN" sz="2400" dirty="0" smtClean="0">
                <a:latin typeface="+mj-lt"/>
                <a:cs typeface="Arial" pitchFamily="34" charset="0"/>
              </a:rPr>
              <a:t>na odlučivanje u</a:t>
            </a:r>
            <a:r>
              <a:rPr lang="hr-HR" sz="2400" dirty="0" smtClean="0">
                <a:latin typeface="+mj-lt"/>
                <a:cs typeface="Arial" pitchFamily="34" charset="0"/>
              </a:rPr>
              <a:t> </a:t>
            </a:r>
            <a:r>
              <a:rPr lang="vi-VN" sz="2400" dirty="0" smtClean="0">
                <a:latin typeface="+mj-lt"/>
                <a:cs typeface="Arial" pitchFamily="34" charset="0"/>
              </a:rPr>
              <a:t>društvu</a:t>
            </a:r>
            <a:endParaRPr lang="hr-HR" sz="2400" dirty="0" smtClean="0">
              <a:latin typeface="+mj-lt"/>
              <a:cs typeface="Arial" pitchFamily="34" charset="0"/>
            </a:endParaRPr>
          </a:p>
          <a:p>
            <a:pPr marL="745200" lvl="1" indent="-288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latin typeface="+mj-lt"/>
                <a:cs typeface="Arial" pitchFamily="34" charset="0"/>
              </a:rPr>
              <a:t>danas se javnost pretežno oblikuje masovnim medijima</a:t>
            </a:r>
          </a:p>
          <a:p>
            <a:pPr marL="745200" lvl="1" indent="-288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Javno mnijenje</a:t>
            </a:r>
            <a:r>
              <a:rPr lang="vi-V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 </a:t>
            </a:r>
            <a:r>
              <a:rPr lang="vi-VN" sz="2400" dirty="0" smtClean="0">
                <a:latin typeface="+mj-lt"/>
                <a:cs typeface="Arial" pitchFamily="34" charset="0"/>
              </a:rPr>
              <a:t> je mišljenje javnosti</a:t>
            </a:r>
            <a:r>
              <a:rPr lang="hr-HR" sz="2400" dirty="0" smtClean="0">
                <a:latin typeface="+mj-lt"/>
                <a:cs typeface="Arial" pitchFamily="34" charset="0"/>
              </a:rPr>
              <a:t> </a:t>
            </a:r>
            <a:r>
              <a:rPr lang="hr-HR" sz="2400" i="1" dirty="0" smtClean="0">
                <a:latin typeface="+mj-lt"/>
                <a:cs typeface="Arial" pitchFamily="34" charset="0"/>
              </a:rPr>
              <a:t>(</a:t>
            </a:r>
            <a:r>
              <a:rPr lang="vi-VN" sz="2400" i="1" dirty="0" smtClean="0">
                <a:latin typeface="+mj-lt"/>
                <a:cs typeface="Arial" pitchFamily="34" charset="0"/>
              </a:rPr>
              <a:t>odnosno značajnoga broja pojedinaca</a:t>
            </a:r>
            <a:r>
              <a:rPr lang="hr-HR" sz="2400" i="1" dirty="0" smtClean="0">
                <a:latin typeface="+mj-lt"/>
                <a:cs typeface="Arial" pitchFamily="34" charset="0"/>
              </a:rPr>
              <a:t> </a:t>
            </a:r>
            <a:r>
              <a:rPr lang="vi-VN" sz="2400" i="1" dirty="0" smtClean="0">
                <a:latin typeface="+mj-lt"/>
                <a:cs typeface="Arial" pitchFamily="34" charset="0"/>
              </a:rPr>
              <a:t>u društvu</a:t>
            </a:r>
            <a:r>
              <a:rPr lang="hr-HR" sz="2400" i="1" dirty="0" smtClean="0">
                <a:latin typeface="+mj-lt"/>
                <a:cs typeface="Arial" pitchFamily="34" charset="0"/>
              </a:rPr>
              <a:t>)</a:t>
            </a:r>
            <a:r>
              <a:rPr lang="vi-VN" sz="2400" dirty="0" smtClean="0">
                <a:latin typeface="+mj-lt"/>
                <a:cs typeface="Arial" pitchFamily="34" charset="0"/>
              </a:rPr>
              <a:t> o</a:t>
            </a:r>
            <a:r>
              <a:rPr lang="hr-HR" sz="2400" dirty="0" smtClean="0">
                <a:latin typeface="+mj-lt"/>
                <a:cs typeface="Arial" pitchFamily="34" charset="0"/>
              </a:rPr>
              <a:t> </a:t>
            </a:r>
            <a:r>
              <a:rPr lang="vi-VN" sz="2400" dirty="0" smtClean="0">
                <a:latin typeface="+mj-lt"/>
                <a:cs typeface="Arial" pitchFamily="34" charset="0"/>
              </a:rPr>
              <a:t>određenom pitanju</a:t>
            </a:r>
            <a:endParaRPr lang="hr-HR" sz="2400" dirty="0" smtClean="0">
              <a:latin typeface="+mj-lt"/>
              <a:cs typeface="Arial" pitchFamily="34" charset="0"/>
            </a:endParaRPr>
          </a:p>
          <a:p>
            <a:pPr marL="720000" lvl="1" indent="-288000">
              <a:spcBef>
                <a:spcPts val="2400"/>
              </a:spcBef>
              <a:buClr>
                <a:prstClr val="white">
                  <a:shade val="95000"/>
                </a:prstClr>
              </a:buClr>
              <a:buSzPct val="100000"/>
            </a:pPr>
            <a:r>
              <a:rPr lang="hr-HR" sz="2200" i="1" dirty="0" smtClean="0">
                <a:latin typeface="+mj-lt"/>
                <a:cs typeface="Arial" pitchFamily="34" charset="0"/>
              </a:rPr>
              <a:t>„Skandali su kratkotrajna roba koja se u javnosti najbolje prodaje.”</a:t>
            </a:r>
          </a:p>
          <a:p>
            <a:pPr marL="288000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endParaRPr lang="hr-HR" sz="2200" i="1" dirty="0" smtClean="0">
              <a:latin typeface="+mj-lt"/>
              <a:cs typeface="Arial" pitchFamily="34" charset="0"/>
            </a:endParaRPr>
          </a:p>
        </p:txBody>
      </p:sp>
      <p:pic>
        <p:nvPicPr>
          <p:cNvPr id="1026" name="Picture 2" descr="D:\BackUp_skola\sociologija\slike\rat-svjetova-orson-welles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857356" y="3063759"/>
            <a:ext cx="3704348" cy="36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7" name="Picture 3" descr="D:\BackUp_skola\sociologija\slike\kravlje_ludilo.jp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5715008" y="3063759"/>
            <a:ext cx="3258000" cy="36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12382"/>
            <a:ext cx="8579296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3500" dirty="0">
                <a:latin typeface="+mj-lt"/>
              </a:rPr>
              <a:t>KONVERGIRAJUĆE </a:t>
            </a:r>
            <a:r>
              <a:rPr lang="hr-HR" sz="3500" dirty="0" smtClean="0">
                <a:latin typeface="+mj-lt"/>
                <a:cs typeface="Calibri" panose="020F0502020204030204" pitchFamily="34" charset="0"/>
              </a:rPr>
              <a:t>KOLEKTIVNO PONAŠANJE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42844" y="1000108"/>
            <a:ext cx="9001156" cy="2928958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KONVERGIRAJUĆE KOLEKTIVNO PONAŠANJE </a:t>
            </a:r>
            <a:r>
              <a:rPr lang="hr-HR" sz="2400" dirty="0" smtClean="0">
                <a:latin typeface="+mj-lt"/>
                <a:cs typeface="Arial" pitchFamily="34" charset="0"/>
              </a:rPr>
              <a:t>– ima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čvršću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strukturu</a:t>
            </a:r>
            <a:r>
              <a:rPr lang="hr-HR" sz="2400" dirty="0" smtClean="0">
                <a:latin typeface="+mj-lt"/>
                <a:cs typeface="Arial" pitchFamily="34" charset="0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veću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koncentraciju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 </a:t>
            </a:r>
            <a:r>
              <a:rPr lang="hr-HR" sz="2400" dirty="0" smtClean="0">
                <a:latin typeface="+mj-lt"/>
                <a:cs typeface="Arial" pitchFamily="34" charset="0"/>
              </a:rPr>
              <a:t>od raspršenog</a:t>
            </a:r>
          </a:p>
          <a:p>
            <a:pPr>
              <a:spcBef>
                <a:spcPts val="1800"/>
              </a:spcBef>
              <a:buClr>
                <a:schemeClr val="tx1">
                  <a:shade val="95000"/>
                </a:schemeClr>
              </a:buClr>
              <a:buSzPct val="65000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GOMILA</a:t>
            </a:r>
            <a:r>
              <a:rPr lang="hr-HR" sz="2800" dirty="0" smtClean="0">
                <a:latin typeface="+mj-lt"/>
                <a:cs typeface="Arial" pitchFamily="34" charset="0"/>
              </a:rPr>
              <a:t> </a:t>
            </a:r>
            <a:r>
              <a:rPr lang="hr-HR" sz="2400" dirty="0" smtClean="0">
                <a:latin typeface="+mj-lt"/>
                <a:cs typeface="Arial" pitchFamily="34" charset="0"/>
              </a:rPr>
              <a:t>–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privremeno</a:t>
            </a:r>
            <a:r>
              <a:rPr lang="hr-HR" sz="2400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 </a:t>
            </a:r>
            <a:r>
              <a:rPr lang="hr-HR" sz="2400" dirty="0" smtClean="0">
                <a:latin typeface="+mj-lt"/>
                <a:cs typeface="Arial" pitchFamily="34" charset="0"/>
              </a:rPr>
              <a:t>okupljanje većeg broja ljudi koji imaju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zajedničko središte pozornosti </a:t>
            </a:r>
            <a:r>
              <a:rPr lang="hr-HR" sz="2400" dirty="0" smtClean="0">
                <a:latin typeface="+mj-lt"/>
                <a:cs typeface="Arial" pitchFamily="34" charset="0"/>
              </a:rPr>
              <a:t>i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snažno utječu jedni na druge</a:t>
            </a:r>
          </a:p>
          <a:p>
            <a:pPr marL="288000" indent="-288000">
              <a:spcBef>
                <a:spcPts val="18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400" i="1" dirty="0" smtClean="0">
                <a:latin typeface="+mj-lt"/>
                <a:cs typeface="Arial" pitchFamily="34" charset="0"/>
              </a:rPr>
              <a:t>Herbert</a:t>
            </a:r>
            <a:r>
              <a:rPr lang="hr-HR" sz="2400" dirty="0" smtClean="0">
                <a:latin typeface="+mj-lt"/>
                <a:cs typeface="Arial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Blumer</a:t>
            </a:r>
            <a:r>
              <a:rPr lang="hr-HR" sz="2400" dirty="0" smtClean="0">
                <a:latin typeface="+mj-lt"/>
                <a:cs typeface="Arial" pitchFamily="34" charset="0"/>
              </a:rPr>
              <a:t> – četiri tipa gomile</a:t>
            </a:r>
            <a:r>
              <a:rPr lang="hr-HR" sz="2400" i="1" dirty="0" smtClean="0">
                <a:latin typeface="+mj-lt"/>
                <a:cs typeface="Arial" pitchFamily="34" charset="0"/>
              </a:rPr>
              <a:t> </a:t>
            </a:r>
            <a:br>
              <a:rPr lang="hr-HR" sz="2400" i="1" dirty="0" smtClean="0">
                <a:latin typeface="+mj-lt"/>
                <a:cs typeface="Arial" pitchFamily="34" charset="0"/>
              </a:rPr>
            </a:br>
            <a:r>
              <a:rPr lang="hr-HR" sz="2400" i="1" dirty="0" smtClean="0">
                <a:latin typeface="+mj-lt"/>
                <a:cs typeface="Arial" pitchFamily="34" charset="0"/>
              </a:rPr>
              <a:t>(s obzirom na emocionalnu uključenost sudionika)</a:t>
            </a:r>
            <a:endParaRPr lang="hr-HR" sz="2200" i="1" dirty="0" smtClean="0">
              <a:latin typeface="+mj-lt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38107" y="4071942"/>
            <a:ext cx="3643338" cy="500066"/>
          </a:xfrm>
          <a:prstGeom prst="rect">
            <a:avLst/>
          </a:prstGeom>
          <a:solidFill>
            <a:srgbClr val="CC00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TIPOVI GOMILE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rot="10800000" flipV="1">
            <a:off x="1837976" y="4786322"/>
            <a:ext cx="1233827" cy="785820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3428995" y="4929196"/>
            <a:ext cx="714375" cy="42862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429388" y="4786322"/>
            <a:ext cx="928694" cy="857256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57158" y="5786454"/>
            <a:ext cx="1872000" cy="714380"/>
          </a:xfrm>
          <a:prstGeom prst="rect">
            <a:avLst/>
          </a:prstGeom>
          <a:solidFill>
            <a:srgbClr val="0099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SLUČAJNA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372607" y="5786454"/>
            <a:ext cx="2484000" cy="714380"/>
          </a:xfrm>
          <a:prstGeom prst="rect">
            <a:avLst/>
          </a:prstGeom>
          <a:solidFill>
            <a:srgbClr val="0099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KONVENCIONALNA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000056" y="5786454"/>
            <a:ext cx="2000264" cy="714380"/>
          </a:xfrm>
          <a:prstGeom prst="rect">
            <a:avLst/>
          </a:prstGeom>
          <a:solidFill>
            <a:srgbClr val="0099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EKSPRESIVNA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143768" y="5786454"/>
            <a:ext cx="1571636" cy="714380"/>
          </a:xfrm>
          <a:prstGeom prst="rect">
            <a:avLst/>
          </a:prstGeom>
          <a:solidFill>
            <a:srgbClr val="0099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AKTIVNA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rot="16200000" flipH="1">
            <a:off x="5107786" y="4893479"/>
            <a:ext cx="714378" cy="500066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143768" y="4500570"/>
            <a:ext cx="1571636" cy="571504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RULJA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rot="5400000" flipH="1" flipV="1">
            <a:off x="7716066" y="5428470"/>
            <a:ext cx="428628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ular Callout 14"/>
          <p:cNvSpPr/>
          <p:nvPr/>
        </p:nvSpPr>
        <p:spPr>
          <a:xfrm>
            <a:off x="214282" y="3643314"/>
            <a:ext cx="2571768" cy="1714512"/>
          </a:xfrm>
          <a:prstGeom prst="wedgeRoundRectCallout">
            <a:avLst>
              <a:gd name="adj1" fmla="val -10728"/>
              <a:gd name="adj2" fmla="val 7999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 smtClean="0">
                <a:solidFill>
                  <a:schemeClr val="bg1"/>
                </a:solidFill>
                <a:latin typeface="+mj-lt"/>
                <a:cs typeface="Calibri" pitchFamily="34" charset="0"/>
              </a:rPr>
              <a:t>traje </a:t>
            </a:r>
            <a:r>
              <a:rPr lang="pl-PL" sz="2000" b="1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najkraće i najmanje je organizirana</a:t>
            </a:r>
          </a:p>
          <a:p>
            <a:pPr algn="ctr"/>
            <a:r>
              <a:rPr lang="pl-PL" sz="2000" i="1" dirty="0" smtClean="0">
                <a:solidFill>
                  <a:schemeClr val="bg1"/>
                </a:solidFill>
                <a:latin typeface="+mj-lt"/>
                <a:cs typeface="Calibri" pitchFamily="34" charset="0"/>
              </a:rPr>
              <a:t>npr. ljudi koji promatraju požar</a:t>
            </a:r>
            <a:endParaRPr lang="hr-HR" sz="2000" i="1" dirty="0">
              <a:solidFill>
                <a:schemeClr val="bg1"/>
              </a:solidFill>
              <a:latin typeface="+mj-lt"/>
              <a:cs typeface="Calibri" pitchFamily="34" charset="0"/>
            </a:endParaRPr>
          </a:p>
        </p:txBody>
      </p:sp>
      <p:sp>
        <p:nvSpPr>
          <p:cNvPr id="16" name="Rounded Rectangular Callout 15"/>
          <p:cNvSpPr/>
          <p:nvPr/>
        </p:nvSpPr>
        <p:spPr>
          <a:xfrm>
            <a:off x="2071670" y="3643314"/>
            <a:ext cx="2571768" cy="1714512"/>
          </a:xfrm>
          <a:prstGeom prst="wedgeRoundRectCallout">
            <a:avLst>
              <a:gd name="adj1" fmla="val -3710"/>
              <a:gd name="adj2" fmla="val 8139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solidFill>
                  <a:schemeClr val="bg1"/>
                </a:solidFill>
                <a:latin typeface="+mj-lt"/>
                <a:cs typeface="Calibri" pitchFamily="34" charset="0"/>
              </a:rPr>
              <a:t>okuplja se </a:t>
            </a:r>
            <a:r>
              <a:rPr lang="pt-BR" sz="2000" b="1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planirano</a:t>
            </a:r>
          </a:p>
          <a:p>
            <a:pPr algn="ctr"/>
            <a:r>
              <a:rPr lang="pt-BR" sz="2000" b="1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i regulirano</a:t>
            </a:r>
            <a:r>
              <a:rPr lang="pt-BR" sz="2000" b="1" dirty="0" smtClean="0">
                <a:solidFill>
                  <a:schemeClr val="bg1"/>
                </a:solidFill>
                <a:latin typeface="+mj-lt"/>
                <a:cs typeface="Calibri" pitchFamily="34" charset="0"/>
              </a:rPr>
              <a:t> </a:t>
            </a:r>
            <a:endParaRPr lang="hr-HR" sz="2000" b="1" dirty="0" smtClean="0">
              <a:solidFill>
                <a:schemeClr val="bg1"/>
              </a:solidFill>
              <a:latin typeface="+mj-lt"/>
              <a:cs typeface="Calibri" pitchFamily="34" charset="0"/>
            </a:endParaRPr>
          </a:p>
          <a:p>
            <a:pPr algn="ctr"/>
            <a:r>
              <a:rPr lang="pl-PL" sz="2000" i="1" dirty="0" smtClean="0">
                <a:solidFill>
                  <a:schemeClr val="bg1"/>
                </a:solidFill>
                <a:latin typeface="+mj-lt"/>
                <a:cs typeface="Calibri" pitchFamily="34" charset="0"/>
              </a:rPr>
              <a:t>npr. publika u kazalištu ili na predavanju</a:t>
            </a:r>
            <a:endParaRPr lang="hr-HR" sz="2000" i="1" dirty="0">
              <a:solidFill>
                <a:schemeClr val="bg1"/>
              </a:solidFill>
              <a:latin typeface="+mj-lt"/>
              <a:cs typeface="Calibri" pitchFamily="34" charset="0"/>
            </a:endParaRPr>
          </a:p>
        </p:txBody>
      </p:sp>
      <p:sp>
        <p:nvSpPr>
          <p:cNvPr id="17" name="Rounded Rectangular Callout 16"/>
          <p:cNvSpPr/>
          <p:nvPr/>
        </p:nvSpPr>
        <p:spPr>
          <a:xfrm>
            <a:off x="4286248" y="3643314"/>
            <a:ext cx="2571768" cy="1714512"/>
          </a:xfrm>
          <a:prstGeom prst="wedgeRoundRectCallout">
            <a:avLst>
              <a:gd name="adj1" fmla="val -3710"/>
              <a:gd name="adj2" fmla="val 7999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dirty="0" smtClean="0">
                <a:solidFill>
                  <a:schemeClr val="bg1"/>
                </a:solidFill>
                <a:latin typeface="+mj-lt"/>
                <a:cs typeface="Calibri" pitchFamily="34" charset="0"/>
              </a:rPr>
              <a:t>okupila se zbog </a:t>
            </a:r>
            <a:r>
              <a:rPr lang="vi-VN" sz="2000" b="1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želje za</a:t>
            </a:r>
            <a:r>
              <a:rPr lang="hr-HR" sz="2000" b="1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 </a:t>
            </a:r>
            <a:r>
              <a:rPr lang="vi-VN" sz="2000" b="1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uzbuđenjem ili užitkom</a:t>
            </a:r>
            <a:r>
              <a:rPr lang="vi-VN" sz="2000" dirty="0" smtClean="0">
                <a:solidFill>
                  <a:schemeClr val="bg1"/>
                </a:solidFill>
                <a:latin typeface="+mj-lt"/>
                <a:cs typeface="Calibri" pitchFamily="34" charset="0"/>
              </a:rPr>
              <a:t> sudionika</a:t>
            </a:r>
            <a:endParaRPr lang="hr-HR" sz="2000" dirty="0" smtClean="0">
              <a:solidFill>
                <a:schemeClr val="bg1"/>
              </a:solidFill>
              <a:latin typeface="+mj-lt"/>
              <a:cs typeface="Calibri" pitchFamily="34" charset="0"/>
            </a:endParaRPr>
          </a:p>
          <a:p>
            <a:pPr algn="ctr"/>
            <a:r>
              <a:rPr lang="vi-VN" sz="2000" dirty="0" smtClean="0">
                <a:solidFill>
                  <a:schemeClr val="bg1"/>
                </a:solidFill>
                <a:latin typeface="+mj-lt"/>
                <a:cs typeface="Calibri" pitchFamily="34" charset="0"/>
              </a:rPr>
              <a:t> </a:t>
            </a:r>
            <a:r>
              <a:rPr lang="pl-PL" sz="2000" i="1" dirty="0" smtClean="0">
                <a:solidFill>
                  <a:schemeClr val="bg1"/>
                </a:solidFill>
                <a:latin typeface="+mj-lt"/>
                <a:cs typeface="Calibri" pitchFamily="34" charset="0"/>
              </a:rPr>
              <a:t>npr. rock koncert ili religijsko okupljanje</a:t>
            </a:r>
            <a:endParaRPr lang="hr-HR" sz="2000" i="1" dirty="0">
              <a:solidFill>
                <a:schemeClr val="bg1"/>
              </a:solidFill>
              <a:latin typeface="+mj-lt"/>
              <a:cs typeface="Calibri" pitchFamily="34" charset="0"/>
            </a:endParaRPr>
          </a:p>
        </p:txBody>
      </p:sp>
      <p:sp>
        <p:nvSpPr>
          <p:cNvPr id="27" name="Rounded Rectangular Callout 26"/>
          <p:cNvSpPr/>
          <p:nvPr/>
        </p:nvSpPr>
        <p:spPr>
          <a:xfrm>
            <a:off x="5072066" y="3500438"/>
            <a:ext cx="3857652" cy="1857388"/>
          </a:xfrm>
          <a:prstGeom prst="wedgeRoundRectCallout">
            <a:avLst>
              <a:gd name="adj1" fmla="val 16407"/>
              <a:gd name="adj2" fmla="val 7817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 smtClean="0">
                <a:solidFill>
                  <a:schemeClr val="bg1"/>
                </a:solidFill>
                <a:latin typeface="+mj-lt"/>
                <a:cs typeface="Calibri" pitchFamily="34" charset="0"/>
              </a:rPr>
              <a:t>pozornost sudionika usmjerena</a:t>
            </a:r>
          </a:p>
          <a:p>
            <a:pPr algn="ctr"/>
            <a:r>
              <a:rPr lang="pl-PL" sz="2000" dirty="0" smtClean="0">
                <a:solidFill>
                  <a:schemeClr val="bg1"/>
                </a:solidFill>
                <a:latin typeface="+mj-lt"/>
                <a:cs typeface="Calibri" pitchFamily="34" charset="0"/>
              </a:rPr>
              <a:t>je na </a:t>
            </a:r>
            <a:r>
              <a:rPr lang="pl-PL" sz="2000" b="1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točno određen cilj</a:t>
            </a:r>
            <a:r>
              <a:rPr lang="pl-PL" sz="2000" b="1" dirty="0" smtClean="0">
                <a:solidFill>
                  <a:schemeClr val="bg1"/>
                </a:solidFill>
                <a:latin typeface="+mj-lt"/>
                <a:cs typeface="Calibri" pitchFamily="34" charset="0"/>
              </a:rPr>
              <a:t> </a:t>
            </a:r>
            <a:r>
              <a:rPr lang="pl-PL" sz="2000" dirty="0" smtClean="0">
                <a:solidFill>
                  <a:schemeClr val="bg1"/>
                </a:solidFill>
                <a:latin typeface="+mj-lt"/>
                <a:cs typeface="Calibri" pitchFamily="34" charset="0"/>
              </a:rPr>
              <a:t>i ponašanje je prožeto </a:t>
            </a:r>
            <a:r>
              <a:rPr lang="pl-PL" sz="2000" b="1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snažnim</a:t>
            </a:r>
            <a:r>
              <a:rPr lang="pl-PL" sz="2000" b="1" dirty="0" smtClean="0">
                <a:solidFill>
                  <a:schemeClr val="bg1"/>
                </a:solidFill>
                <a:latin typeface="+mj-lt"/>
                <a:cs typeface="Calibri" pitchFamily="34" charset="0"/>
              </a:rPr>
              <a:t> </a:t>
            </a:r>
            <a:r>
              <a:rPr lang="pl-PL" sz="2000" b="1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emocijama</a:t>
            </a:r>
          </a:p>
          <a:p>
            <a:pPr algn="ctr"/>
            <a:r>
              <a:rPr lang="pl-PL" sz="2000" i="1" dirty="0" smtClean="0">
                <a:solidFill>
                  <a:schemeClr val="bg1"/>
                </a:solidFill>
                <a:latin typeface="+mj-lt"/>
                <a:cs typeface="Calibri" pitchFamily="34" charset="0"/>
              </a:rPr>
              <a:t>npr. nogometna utakmica</a:t>
            </a:r>
            <a:endParaRPr lang="hr-HR" sz="2000" i="1" dirty="0">
              <a:solidFill>
                <a:schemeClr val="bg1"/>
              </a:solidFill>
              <a:latin typeface="+mj-lt"/>
              <a:cs typeface="Calibri" pitchFamily="34" charset="0"/>
            </a:endParaRPr>
          </a:p>
        </p:txBody>
      </p:sp>
      <p:sp>
        <p:nvSpPr>
          <p:cNvPr id="28" name="Rounded Rectangular Callout 27"/>
          <p:cNvSpPr/>
          <p:nvPr/>
        </p:nvSpPr>
        <p:spPr>
          <a:xfrm>
            <a:off x="5724128" y="2632128"/>
            <a:ext cx="2500330" cy="1428760"/>
          </a:xfrm>
          <a:prstGeom prst="wedgeRoundRectCallout">
            <a:avLst>
              <a:gd name="adj1" fmla="val 30592"/>
              <a:gd name="adj2" fmla="val 874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 smtClean="0">
                <a:solidFill>
                  <a:schemeClr val="bg1"/>
                </a:solidFill>
                <a:latin typeface="+mj-lt"/>
                <a:cs typeface="Calibri" pitchFamily="34" charset="0"/>
              </a:rPr>
              <a:t>kada </a:t>
            </a:r>
            <a:r>
              <a:rPr lang="pl-PL" sz="2000" b="1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aktivna</a:t>
            </a:r>
            <a:r>
              <a:rPr lang="pl-PL" sz="2000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 </a:t>
            </a:r>
            <a:r>
              <a:rPr lang="pl-PL" sz="2000" b="1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gomila</a:t>
            </a:r>
            <a:r>
              <a:rPr lang="pl-PL" sz="2000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 </a:t>
            </a:r>
            <a:r>
              <a:rPr lang="pl-PL" sz="2000" dirty="0" smtClean="0">
                <a:solidFill>
                  <a:schemeClr val="bg1"/>
                </a:solidFill>
                <a:latin typeface="+mj-lt"/>
                <a:cs typeface="Calibri" pitchFamily="34" charset="0"/>
              </a:rPr>
              <a:t>poprimi </a:t>
            </a:r>
            <a:r>
              <a:rPr lang="pl-PL" sz="2000" b="1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agresivne</a:t>
            </a:r>
            <a:r>
              <a:rPr lang="pl-PL" sz="2000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 </a:t>
            </a:r>
            <a:r>
              <a:rPr lang="pl-PL" sz="2000" dirty="0" smtClean="0">
                <a:solidFill>
                  <a:schemeClr val="bg1"/>
                </a:solidFill>
                <a:latin typeface="+mj-lt"/>
                <a:cs typeface="Calibri" pitchFamily="34" charset="0"/>
              </a:rPr>
              <a:t>i </a:t>
            </a:r>
            <a:r>
              <a:rPr lang="pl-PL" sz="2000" b="1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rušilačke</a:t>
            </a:r>
            <a:r>
              <a:rPr lang="pl-PL" sz="2000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 </a:t>
            </a:r>
            <a:r>
              <a:rPr lang="pl-PL" sz="2000" dirty="0" smtClean="0">
                <a:solidFill>
                  <a:schemeClr val="bg1"/>
                </a:solidFill>
                <a:latin typeface="+mj-lt"/>
                <a:cs typeface="Calibri" pitchFamily="34" charset="0"/>
              </a:rPr>
              <a:t>značajke</a:t>
            </a:r>
            <a:endParaRPr lang="hr-HR" sz="2000" i="1" dirty="0">
              <a:solidFill>
                <a:schemeClr val="bg1"/>
              </a:solidFill>
              <a:latin typeface="+mj-lt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25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250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250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2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50"/>
                            </p:stCondLst>
                            <p:childTnLst>
                              <p:par>
                                <p:cTn id="1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25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p"/>
      <p:bldP spid="5" grpId="0" build="allAtOnce" animBg="1"/>
      <p:bldP spid="21" grpId="0" build="allAtOnce" animBg="1"/>
      <p:bldP spid="22" grpId="0" build="allAtOnce" animBg="1"/>
      <p:bldP spid="23" grpId="0" build="allAtOnce" animBg="1"/>
      <p:bldP spid="24" grpId="0" uiExpand="1" build="allAtOnce" animBg="1"/>
      <p:bldP spid="13" grpId="0" build="allAtOnce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27" grpId="0" animBg="1"/>
      <p:bldP spid="27" grpId="1" animBg="1"/>
      <p:bldP spid="2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771800" y="1873100"/>
            <a:ext cx="4007672" cy="500066"/>
          </a:xfrm>
          <a:prstGeom prst="rect">
            <a:avLst/>
          </a:prstGeom>
          <a:solidFill>
            <a:srgbClr val="CC00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KOLEKTIVNO PONAŠANJE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52024" y="3572699"/>
            <a:ext cx="2039552" cy="500066"/>
          </a:xfrm>
          <a:prstGeom prst="rect">
            <a:avLst/>
          </a:prstGeom>
          <a:solidFill>
            <a:srgbClr val="0099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RASPRŠENO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45543" y="3572699"/>
            <a:ext cx="2467858" cy="500066"/>
          </a:xfrm>
          <a:prstGeom prst="rect">
            <a:avLst/>
          </a:prstGeom>
          <a:solidFill>
            <a:srgbClr val="0099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KONVERGIRAJUĆE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7092280" y="4205149"/>
            <a:ext cx="1837438" cy="493176"/>
          </a:xfrm>
          <a:prstGeom prst="wedgeRoundRectCallout">
            <a:avLst>
              <a:gd name="adj1" fmla="val -34733"/>
              <a:gd name="adj2" fmla="val -89385"/>
              <a:gd name="adj3" fmla="val 16667"/>
            </a:avLst>
          </a:prstGeom>
          <a:solidFill>
            <a:schemeClr val="tx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Calibri" panose="020F0502020204030204" pitchFamily="34" charset="0"/>
              <a:buChar char="–"/>
            </a:pPr>
            <a:r>
              <a:rPr lang="hr-HR" dirty="0" smtClean="0">
                <a:solidFill>
                  <a:schemeClr val="bg1"/>
                </a:solidFill>
              </a:rPr>
              <a:t>gomila i rulja</a:t>
            </a:r>
            <a:endParaRPr lang="hr-HR" dirty="0">
              <a:solidFill>
                <a:schemeClr val="bg1"/>
              </a:solidFill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5724128" y="296111"/>
            <a:ext cx="3312368" cy="1296144"/>
          </a:xfrm>
          <a:prstGeom prst="wedgeRoundRectCallout">
            <a:avLst>
              <a:gd name="adj1" fmla="val -43501"/>
              <a:gd name="adj2" fmla="val 74986"/>
              <a:gd name="adj3" fmla="val 16667"/>
            </a:avLst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Calibri" panose="020F0502020204030204" pitchFamily="34" charset="0"/>
              <a:buChar char="–"/>
            </a:pPr>
            <a:r>
              <a:rPr lang="hr-HR" b="1" dirty="0">
                <a:solidFill>
                  <a:srgbClr val="FF0000"/>
                </a:solidFill>
              </a:rPr>
              <a:t>spontano</a:t>
            </a:r>
            <a:r>
              <a:rPr lang="hr-HR" dirty="0">
                <a:solidFill>
                  <a:schemeClr val="bg1"/>
                </a:solidFill>
              </a:rPr>
              <a:t> i </a:t>
            </a:r>
            <a:r>
              <a:rPr lang="hr-HR" b="1" dirty="0">
                <a:solidFill>
                  <a:srgbClr val="FF0000"/>
                </a:solidFill>
              </a:rPr>
              <a:t>nestrukturirano</a:t>
            </a:r>
            <a:r>
              <a:rPr lang="hr-HR" dirty="0">
                <a:solidFill>
                  <a:schemeClr val="bg1"/>
                </a:solidFill>
              </a:rPr>
              <a:t> ponašanje većeg broja ljudi koje </a:t>
            </a:r>
            <a:r>
              <a:rPr lang="hr-HR" b="1" dirty="0">
                <a:solidFill>
                  <a:srgbClr val="FF0000"/>
                </a:solidFill>
              </a:rPr>
              <a:t>odstupa od prihvaćenih društvenih normi</a:t>
            </a:r>
          </a:p>
        </p:txBody>
      </p:sp>
      <p:cxnSp>
        <p:nvCxnSpPr>
          <p:cNvPr id="5" name="Elbow Connector 4"/>
          <p:cNvCxnSpPr>
            <a:stCxn id="6" idx="2"/>
            <a:endCxn id="8" idx="0"/>
          </p:cNvCxnSpPr>
          <p:nvPr/>
        </p:nvCxnSpPr>
        <p:spPr>
          <a:xfrm rot="5400000">
            <a:off x="3173952" y="1971014"/>
            <a:ext cx="1199533" cy="2003836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6" idx="2"/>
            <a:endCxn id="9" idx="0"/>
          </p:cNvCxnSpPr>
          <p:nvPr/>
        </p:nvCxnSpPr>
        <p:spPr>
          <a:xfrm rot="16200000" flipH="1">
            <a:off x="5177788" y="1971014"/>
            <a:ext cx="1199533" cy="2003836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ular Callout 18"/>
          <p:cNvSpPr/>
          <p:nvPr/>
        </p:nvSpPr>
        <p:spPr>
          <a:xfrm>
            <a:off x="251520" y="4221088"/>
            <a:ext cx="2736304" cy="1296144"/>
          </a:xfrm>
          <a:prstGeom prst="wedgeRoundRectCallout">
            <a:avLst>
              <a:gd name="adj1" fmla="val 41861"/>
              <a:gd name="adj2" fmla="val -68607"/>
              <a:gd name="adj3" fmla="val 16667"/>
            </a:avLst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Calibri" panose="020F0502020204030204" pitchFamily="34" charset="0"/>
              <a:buChar char="–"/>
            </a:pPr>
            <a:r>
              <a:rPr lang="hr-HR" dirty="0">
                <a:solidFill>
                  <a:schemeClr val="bg1"/>
                </a:solidFill>
              </a:rPr>
              <a:t>glasine, moda, modne ludosti, pomama, masovna histerija, panika i javnost</a:t>
            </a:r>
          </a:p>
        </p:txBody>
      </p:sp>
      <p:sp>
        <p:nvSpPr>
          <p:cNvPr id="3" name="Rounded Rectangular Callout 2"/>
          <p:cNvSpPr/>
          <p:nvPr/>
        </p:nvSpPr>
        <p:spPr>
          <a:xfrm>
            <a:off x="35496" y="2044909"/>
            <a:ext cx="3816424" cy="1296144"/>
          </a:xfrm>
          <a:prstGeom prst="wedgeRoundRectCallout">
            <a:avLst>
              <a:gd name="adj1" fmla="val 36136"/>
              <a:gd name="adj2" fmla="val 75610"/>
              <a:gd name="adj3" fmla="val 16667"/>
            </a:avLst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Calibri" panose="020F0502020204030204" pitchFamily="34" charset="0"/>
              <a:buChar char="–"/>
            </a:pPr>
            <a:r>
              <a:rPr lang="vi-VN" dirty="0">
                <a:solidFill>
                  <a:schemeClr val="bg1"/>
                </a:solidFill>
              </a:rPr>
              <a:t>obuhvaća događaje koji su relativno </a:t>
            </a:r>
            <a:r>
              <a:rPr lang="vi-VN" dirty="0">
                <a:solidFill>
                  <a:srgbClr val="FF0000"/>
                </a:solidFill>
              </a:rPr>
              <a:t>spontani</a:t>
            </a:r>
            <a:r>
              <a:rPr lang="vi-VN" dirty="0">
                <a:solidFill>
                  <a:schemeClr val="bg1"/>
                </a:solidFill>
              </a:rPr>
              <a:t>, </a:t>
            </a:r>
            <a:r>
              <a:rPr lang="vi-VN" dirty="0">
                <a:solidFill>
                  <a:srgbClr val="FF0000"/>
                </a:solidFill>
              </a:rPr>
              <a:t>kratkotrajni</a:t>
            </a:r>
            <a:r>
              <a:rPr lang="vi-VN" dirty="0">
                <a:solidFill>
                  <a:schemeClr val="bg1"/>
                </a:solidFill>
              </a:rPr>
              <a:t>, </a:t>
            </a:r>
            <a:r>
              <a:rPr lang="vi-VN" dirty="0">
                <a:solidFill>
                  <a:srgbClr val="FF0000"/>
                </a:solidFill>
              </a:rPr>
              <a:t>ekspresivni</a:t>
            </a:r>
            <a:r>
              <a:rPr lang="vi-VN" dirty="0">
                <a:solidFill>
                  <a:schemeClr val="bg1"/>
                </a:solidFill>
              </a:rPr>
              <a:t>, </a:t>
            </a:r>
            <a:r>
              <a:rPr lang="vi-VN" dirty="0">
                <a:solidFill>
                  <a:srgbClr val="FF0000"/>
                </a:solidFill>
              </a:rPr>
              <a:t>bez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>
                <a:solidFill>
                  <a:srgbClr val="FF0000"/>
                </a:solidFill>
              </a:rPr>
              <a:t>jasnog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>
                <a:solidFill>
                  <a:srgbClr val="FF0000"/>
                </a:solidFill>
              </a:rPr>
              <a:t>cilja</a:t>
            </a:r>
            <a:r>
              <a:rPr lang="vi-VN" dirty="0">
                <a:solidFill>
                  <a:schemeClr val="bg1"/>
                </a:solidFill>
              </a:rPr>
              <a:t> i uglavnom vrlo </a:t>
            </a:r>
            <a:r>
              <a:rPr lang="vi-VN" dirty="0">
                <a:solidFill>
                  <a:srgbClr val="FF0000"/>
                </a:solidFill>
              </a:rPr>
              <a:t>labavo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>
                <a:solidFill>
                  <a:srgbClr val="FF0000"/>
                </a:solidFill>
              </a:rPr>
              <a:t>strukturirani</a:t>
            </a:r>
            <a:endParaRPr lang="hr-HR" dirty="0">
              <a:solidFill>
                <a:srgbClr val="FF0000"/>
              </a:solidFill>
            </a:endParaRPr>
          </a:p>
        </p:txBody>
      </p:sp>
      <p:sp>
        <p:nvSpPr>
          <p:cNvPr id="29" name="Rounded Rectangular Callout 28"/>
          <p:cNvSpPr/>
          <p:nvPr/>
        </p:nvSpPr>
        <p:spPr>
          <a:xfrm>
            <a:off x="5298037" y="2476957"/>
            <a:ext cx="3449828" cy="864096"/>
          </a:xfrm>
          <a:prstGeom prst="wedgeRoundRectCallout">
            <a:avLst>
              <a:gd name="adj1" fmla="val -36803"/>
              <a:gd name="adj2" fmla="val 80605"/>
              <a:gd name="adj3" fmla="val 16667"/>
            </a:avLst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Calibri" panose="020F0502020204030204" pitchFamily="34" charset="0"/>
              <a:buChar char="–"/>
            </a:pPr>
            <a:r>
              <a:rPr lang="vi-VN" dirty="0" smtClean="0">
                <a:solidFill>
                  <a:schemeClr val="bg1"/>
                </a:solidFill>
              </a:rPr>
              <a:t>ima </a:t>
            </a:r>
            <a:r>
              <a:rPr lang="vi-VN" dirty="0" smtClean="0">
                <a:solidFill>
                  <a:srgbClr val="FF0000"/>
                </a:solidFill>
              </a:rPr>
              <a:t>čvršću strukturu </a:t>
            </a:r>
            <a:r>
              <a:rPr lang="vi-VN" dirty="0" smtClean="0">
                <a:solidFill>
                  <a:schemeClr val="bg1"/>
                </a:solidFill>
              </a:rPr>
              <a:t>i </a:t>
            </a:r>
            <a:r>
              <a:rPr lang="vi-VN" dirty="0" smtClean="0">
                <a:solidFill>
                  <a:srgbClr val="FF0000"/>
                </a:solidFill>
              </a:rPr>
              <a:t>veću koncentraciju </a:t>
            </a:r>
            <a:r>
              <a:rPr lang="vi-VN" dirty="0" smtClean="0">
                <a:solidFill>
                  <a:schemeClr val="bg1"/>
                </a:solidFill>
              </a:rPr>
              <a:t>od raspršenog</a:t>
            </a:r>
            <a:endParaRPr lang="vi-VN" dirty="0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8" name="Rectangle 47"/>
          <p:cNvSpPr/>
          <p:nvPr/>
        </p:nvSpPr>
        <p:spPr>
          <a:xfrm>
            <a:off x="2838107" y="1556446"/>
            <a:ext cx="3643338" cy="500066"/>
          </a:xfrm>
          <a:prstGeom prst="rect">
            <a:avLst/>
          </a:prstGeom>
          <a:solidFill>
            <a:srgbClr val="CC00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TIPOVI GOMILE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rot="10800000" flipV="1">
            <a:off x="1837976" y="2270826"/>
            <a:ext cx="1233827" cy="785820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>
            <a:off x="3428995" y="2413700"/>
            <a:ext cx="714375" cy="42862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6429388" y="2270826"/>
            <a:ext cx="928694" cy="857256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357158" y="3284984"/>
            <a:ext cx="1872000" cy="536724"/>
          </a:xfrm>
          <a:prstGeom prst="rect">
            <a:avLst/>
          </a:prstGeom>
          <a:solidFill>
            <a:srgbClr val="0099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SLUČAJNA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372607" y="3284984"/>
            <a:ext cx="2484000" cy="536724"/>
          </a:xfrm>
          <a:prstGeom prst="rect">
            <a:avLst/>
          </a:prstGeom>
          <a:solidFill>
            <a:srgbClr val="0099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KONVENCIONALNA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000056" y="3284984"/>
            <a:ext cx="2000264" cy="536724"/>
          </a:xfrm>
          <a:prstGeom prst="rect">
            <a:avLst/>
          </a:prstGeom>
          <a:solidFill>
            <a:srgbClr val="0099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EKSPRESIVNA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143768" y="3284984"/>
            <a:ext cx="1571636" cy="536724"/>
          </a:xfrm>
          <a:prstGeom prst="rect">
            <a:avLst/>
          </a:prstGeom>
          <a:solidFill>
            <a:srgbClr val="0099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AKTIVNA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 rot="16200000" flipH="1">
            <a:off x="5107786" y="2377983"/>
            <a:ext cx="714378" cy="500066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7143768" y="1985074"/>
            <a:ext cx="1571636" cy="571504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RULJA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 rot="5400000" flipH="1" flipV="1">
            <a:off x="7716066" y="2912974"/>
            <a:ext cx="428628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ular Callout 58"/>
          <p:cNvSpPr/>
          <p:nvPr/>
        </p:nvSpPr>
        <p:spPr>
          <a:xfrm>
            <a:off x="214282" y="1127818"/>
            <a:ext cx="2571768" cy="1714512"/>
          </a:xfrm>
          <a:prstGeom prst="wedgeRoundRectCallout">
            <a:avLst>
              <a:gd name="adj1" fmla="val -10728"/>
              <a:gd name="adj2" fmla="val 7999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 smtClean="0">
                <a:solidFill>
                  <a:schemeClr val="bg1"/>
                </a:solidFill>
                <a:latin typeface="+mj-lt"/>
                <a:cs typeface="Calibri" pitchFamily="34" charset="0"/>
              </a:rPr>
              <a:t>traje </a:t>
            </a:r>
            <a:r>
              <a:rPr lang="pl-PL" sz="2000" b="1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najkraće i najmanje je organizirana</a:t>
            </a:r>
          </a:p>
          <a:p>
            <a:pPr algn="ctr"/>
            <a:r>
              <a:rPr lang="pl-PL" sz="2000" i="1" dirty="0" smtClean="0">
                <a:solidFill>
                  <a:schemeClr val="bg1"/>
                </a:solidFill>
                <a:latin typeface="+mj-lt"/>
                <a:cs typeface="Calibri" pitchFamily="34" charset="0"/>
              </a:rPr>
              <a:t>npr. ljudi koji promatraju požar</a:t>
            </a:r>
            <a:endParaRPr lang="hr-HR" sz="2000" i="1" dirty="0">
              <a:solidFill>
                <a:schemeClr val="bg1"/>
              </a:solidFill>
              <a:latin typeface="+mj-lt"/>
              <a:cs typeface="Calibri" pitchFamily="34" charset="0"/>
            </a:endParaRPr>
          </a:p>
        </p:txBody>
      </p:sp>
      <p:sp>
        <p:nvSpPr>
          <p:cNvPr id="60" name="Rounded Rectangular Callout 59"/>
          <p:cNvSpPr/>
          <p:nvPr/>
        </p:nvSpPr>
        <p:spPr>
          <a:xfrm>
            <a:off x="2071670" y="1127818"/>
            <a:ext cx="2571768" cy="1714512"/>
          </a:xfrm>
          <a:prstGeom prst="wedgeRoundRectCallout">
            <a:avLst>
              <a:gd name="adj1" fmla="val -3710"/>
              <a:gd name="adj2" fmla="val 8139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solidFill>
                  <a:schemeClr val="bg1"/>
                </a:solidFill>
                <a:latin typeface="+mj-lt"/>
                <a:cs typeface="Calibri" pitchFamily="34" charset="0"/>
              </a:rPr>
              <a:t>okuplja se </a:t>
            </a:r>
            <a:r>
              <a:rPr lang="pt-BR" sz="2000" b="1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planirano</a:t>
            </a:r>
          </a:p>
          <a:p>
            <a:pPr algn="ctr"/>
            <a:r>
              <a:rPr lang="pt-BR" sz="2000" b="1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i regulirano</a:t>
            </a:r>
            <a:r>
              <a:rPr lang="pt-BR" sz="2000" b="1" dirty="0" smtClean="0">
                <a:solidFill>
                  <a:schemeClr val="bg1"/>
                </a:solidFill>
                <a:latin typeface="+mj-lt"/>
                <a:cs typeface="Calibri" pitchFamily="34" charset="0"/>
              </a:rPr>
              <a:t> </a:t>
            </a:r>
            <a:endParaRPr lang="hr-HR" sz="2000" b="1" dirty="0" smtClean="0">
              <a:solidFill>
                <a:schemeClr val="bg1"/>
              </a:solidFill>
              <a:latin typeface="+mj-lt"/>
              <a:cs typeface="Calibri" pitchFamily="34" charset="0"/>
            </a:endParaRPr>
          </a:p>
          <a:p>
            <a:pPr algn="ctr"/>
            <a:r>
              <a:rPr lang="pl-PL" sz="2000" i="1" dirty="0" smtClean="0">
                <a:solidFill>
                  <a:schemeClr val="bg1"/>
                </a:solidFill>
                <a:latin typeface="+mj-lt"/>
                <a:cs typeface="Calibri" pitchFamily="34" charset="0"/>
              </a:rPr>
              <a:t>npr. publika u kazalištu ili na predavanju</a:t>
            </a:r>
            <a:endParaRPr lang="hr-HR" sz="2000" i="1" dirty="0">
              <a:solidFill>
                <a:schemeClr val="bg1"/>
              </a:solidFill>
              <a:latin typeface="+mj-lt"/>
              <a:cs typeface="Calibri" pitchFamily="34" charset="0"/>
            </a:endParaRPr>
          </a:p>
        </p:txBody>
      </p:sp>
      <p:sp>
        <p:nvSpPr>
          <p:cNvPr id="61" name="Rounded Rectangular Callout 60"/>
          <p:cNvSpPr/>
          <p:nvPr/>
        </p:nvSpPr>
        <p:spPr>
          <a:xfrm>
            <a:off x="4286248" y="1127818"/>
            <a:ext cx="2571768" cy="1714512"/>
          </a:xfrm>
          <a:prstGeom prst="wedgeRoundRectCallout">
            <a:avLst>
              <a:gd name="adj1" fmla="val -3710"/>
              <a:gd name="adj2" fmla="val 7999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dirty="0" smtClean="0">
                <a:solidFill>
                  <a:schemeClr val="bg1"/>
                </a:solidFill>
                <a:latin typeface="+mj-lt"/>
                <a:cs typeface="Calibri" pitchFamily="34" charset="0"/>
              </a:rPr>
              <a:t>okupila se zbog </a:t>
            </a:r>
            <a:r>
              <a:rPr lang="vi-VN" sz="2000" b="1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želje za</a:t>
            </a:r>
            <a:r>
              <a:rPr lang="hr-HR" sz="2000" b="1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 </a:t>
            </a:r>
            <a:r>
              <a:rPr lang="vi-VN" sz="2000" b="1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uzbuđenjem ili užitkom</a:t>
            </a:r>
            <a:r>
              <a:rPr lang="vi-VN" sz="2000" dirty="0" smtClean="0">
                <a:solidFill>
                  <a:schemeClr val="bg1"/>
                </a:solidFill>
                <a:latin typeface="+mj-lt"/>
                <a:cs typeface="Calibri" pitchFamily="34" charset="0"/>
              </a:rPr>
              <a:t> sudionika</a:t>
            </a:r>
            <a:endParaRPr lang="hr-HR" sz="2000" dirty="0" smtClean="0">
              <a:solidFill>
                <a:schemeClr val="bg1"/>
              </a:solidFill>
              <a:latin typeface="+mj-lt"/>
              <a:cs typeface="Calibri" pitchFamily="34" charset="0"/>
            </a:endParaRPr>
          </a:p>
          <a:p>
            <a:pPr algn="ctr"/>
            <a:r>
              <a:rPr lang="vi-VN" sz="2000" dirty="0" smtClean="0">
                <a:solidFill>
                  <a:schemeClr val="bg1"/>
                </a:solidFill>
                <a:latin typeface="+mj-lt"/>
                <a:cs typeface="Calibri" pitchFamily="34" charset="0"/>
              </a:rPr>
              <a:t> </a:t>
            </a:r>
            <a:r>
              <a:rPr lang="pl-PL" sz="2000" i="1" dirty="0" smtClean="0">
                <a:solidFill>
                  <a:schemeClr val="bg1"/>
                </a:solidFill>
                <a:latin typeface="+mj-lt"/>
                <a:cs typeface="Calibri" pitchFamily="34" charset="0"/>
              </a:rPr>
              <a:t>npr. rock koncert ili religijsko okupljanje</a:t>
            </a:r>
            <a:endParaRPr lang="hr-HR" sz="2000" i="1" dirty="0">
              <a:solidFill>
                <a:schemeClr val="bg1"/>
              </a:solidFill>
              <a:latin typeface="+mj-lt"/>
              <a:cs typeface="Calibri" pitchFamily="34" charset="0"/>
            </a:endParaRPr>
          </a:p>
        </p:txBody>
      </p:sp>
      <p:sp>
        <p:nvSpPr>
          <p:cNvPr id="62" name="Rounded Rectangular Callout 61"/>
          <p:cNvSpPr/>
          <p:nvPr/>
        </p:nvSpPr>
        <p:spPr>
          <a:xfrm>
            <a:off x="5072066" y="984942"/>
            <a:ext cx="3857652" cy="1857388"/>
          </a:xfrm>
          <a:prstGeom prst="wedgeRoundRectCallout">
            <a:avLst>
              <a:gd name="adj1" fmla="val 16407"/>
              <a:gd name="adj2" fmla="val 7817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 smtClean="0">
                <a:solidFill>
                  <a:schemeClr val="bg1"/>
                </a:solidFill>
                <a:latin typeface="+mj-lt"/>
                <a:cs typeface="Calibri" pitchFamily="34" charset="0"/>
              </a:rPr>
              <a:t>pozornost sudionika usmjerena</a:t>
            </a:r>
          </a:p>
          <a:p>
            <a:pPr algn="ctr"/>
            <a:r>
              <a:rPr lang="pl-PL" sz="2000" dirty="0" smtClean="0">
                <a:solidFill>
                  <a:schemeClr val="bg1"/>
                </a:solidFill>
                <a:latin typeface="+mj-lt"/>
                <a:cs typeface="Calibri" pitchFamily="34" charset="0"/>
              </a:rPr>
              <a:t>je na </a:t>
            </a:r>
            <a:r>
              <a:rPr lang="pl-PL" sz="2000" b="1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točno određen cilj</a:t>
            </a:r>
            <a:r>
              <a:rPr lang="pl-PL" sz="2000" b="1" dirty="0" smtClean="0">
                <a:solidFill>
                  <a:schemeClr val="bg1"/>
                </a:solidFill>
                <a:latin typeface="+mj-lt"/>
                <a:cs typeface="Calibri" pitchFamily="34" charset="0"/>
              </a:rPr>
              <a:t> </a:t>
            </a:r>
            <a:r>
              <a:rPr lang="pl-PL" sz="2000" dirty="0" smtClean="0">
                <a:solidFill>
                  <a:schemeClr val="bg1"/>
                </a:solidFill>
                <a:latin typeface="+mj-lt"/>
                <a:cs typeface="Calibri" pitchFamily="34" charset="0"/>
              </a:rPr>
              <a:t>i ponašanje je prožeto </a:t>
            </a:r>
            <a:r>
              <a:rPr lang="pl-PL" sz="2000" b="1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snažnim</a:t>
            </a:r>
            <a:r>
              <a:rPr lang="pl-PL" sz="2000" b="1" dirty="0" smtClean="0">
                <a:solidFill>
                  <a:schemeClr val="bg1"/>
                </a:solidFill>
                <a:latin typeface="+mj-lt"/>
                <a:cs typeface="Calibri" pitchFamily="34" charset="0"/>
              </a:rPr>
              <a:t> </a:t>
            </a:r>
            <a:r>
              <a:rPr lang="pl-PL" sz="2000" b="1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emocijama</a:t>
            </a:r>
          </a:p>
          <a:p>
            <a:pPr algn="ctr"/>
            <a:r>
              <a:rPr lang="pl-PL" sz="2000" i="1" dirty="0" smtClean="0">
                <a:solidFill>
                  <a:schemeClr val="bg1"/>
                </a:solidFill>
                <a:latin typeface="+mj-lt"/>
                <a:cs typeface="Calibri" pitchFamily="34" charset="0"/>
              </a:rPr>
              <a:t>npr. nogometna utakmica</a:t>
            </a:r>
            <a:endParaRPr lang="hr-HR" sz="2000" i="1" dirty="0">
              <a:solidFill>
                <a:schemeClr val="bg1"/>
              </a:solidFill>
              <a:latin typeface="+mj-lt"/>
              <a:cs typeface="Calibri" pitchFamily="34" charset="0"/>
            </a:endParaRPr>
          </a:p>
        </p:txBody>
      </p:sp>
      <p:sp>
        <p:nvSpPr>
          <p:cNvPr id="63" name="Rounded Rectangular Callout 62"/>
          <p:cNvSpPr/>
          <p:nvPr/>
        </p:nvSpPr>
        <p:spPr>
          <a:xfrm>
            <a:off x="5724128" y="116632"/>
            <a:ext cx="2500330" cy="1428760"/>
          </a:xfrm>
          <a:prstGeom prst="wedgeRoundRectCallout">
            <a:avLst>
              <a:gd name="adj1" fmla="val 30592"/>
              <a:gd name="adj2" fmla="val 874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 smtClean="0">
                <a:solidFill>
                  <a:schemeClr val="bg1"/>
                </a:solidFill>
                <a:latin typeface="+mj-lt"/>
                <a:cs typeface="Calibri" pitchFamily="34" charset="0"/>
              </a:rPr>
              <a:t>kada </a:t>
            </a:r>
            <a:r>
              <a:rPr lang="pl-PL" sz="2000" b="1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aktivna</a:t>
            </a:r>
            <a:r>
              <a:rPr lang="pl-PL" sz="2000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 </a:t>
            </a:r>
            <a:r>
              <a:rPr lang="pl-PL" sz="2000" b="1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gomila</a:t>
            </a:r>
            <a:r>
              <a:rPr lang="pl-PL" sz="2000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 </a:t>
            </a:r>
            <a:r>
              <a:rPr lang="pl-PL" sz="2000" dirty="0" smtClean="0">
                <a:solidFill>
                  <a:schemeClr val="bg1"/>
                </a:solidFill>
                <a:latin typeface="+mj-lt"/>
                <a:cs typeface="Calibri" pitchFamily="34" charset="0"/>
              </a:rPr>
              <a:t>poprimi </a:t>
            </a:r>
            <a:r>
              <a:rPr lang="pl-PL" sz="2000" b="1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agresivne</a:t>
            </a:r>
            <a:r>
              <a:rPr lang="pl-PL" sz="2000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 </a:t>
            </a:r>
            <a:r>
              <a:rPr lang="pl-PL" sz="2000" dirty="0" smtClean="0">
                <a:solidFill>
                  <a:schemeClr val="bg1"/>
                </a:solidFill>
                <a:latin typeface="+mj-lt"/>
                <a:cs typeface="Calibri" pitchFamily="34" charset="0"/>
              </a:rPr>
              <a:t>i </a:t>
            </a:r>
            <a:r>
              <a:rPr lang="pl-PL" sz="2000" b="1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rušilačke</a:t>
            </a:r>
            <a:r>
              <a:rPr lang="pl-PL" sz="2000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 </a:t>
            </a:r>
            <a:r>
              <a:rPr lang="pl-PL" sz="2000" dirty="0" smtClean="0">
                <a:solidFill>
                  <a:schemeClr val="bg1"/>
                </a:solidFill>
                <a:latin typeface="+mj-lt"/>
                <a:cs typeface="Calibri" pitchFamily="34" charset="0"/>
              </a:rPr>
              <a:t>značajke</a:t>
            </a:r>
            <a:endParaRPr lang="hr-HR" sz="2000" i="1" dirty="0">
              <a:solidFill>
                <a:schemeClr val="bg1"/>
              </a:solidFill>
              <a:latin typeface="+mj-lt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759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250"/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25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250"/>
                                        <p:tgtEl>
                                          <p:spTgt spid="5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25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50"/>
                            </p:stCondLst>
                            <p:childTnLst>
                              <p:par>
                                <p:cTn id="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250"/>
                                        <p:tgtEl>
                                          <p:spTgt spid="5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25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500"/>
                            </p:stCondLst>
                            <p:childTnLst>
                              <p:par>
                                <p:cTn id="9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250"/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25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50"/>
                            </p:stCondLst>
                            <p:childTnLst>
                              <p:par>
                                <p:cTn id="1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250"/>
                                        <p:tgtEl>
                                          <p:spTgt spid="5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25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1" grpId="0" animBg="1"/>
      <p:bldP spid="12" grpId="0" animBg="1"/>
      <p:bldP spid="19" grpId="0" animBg="1"/>
      <p:bldP spid="3" grpId="0" animBg="1"/>
      <p:bldP spid="29" grpId="0" animBg="1"/>
      <p:bldP spid="25" grpId="0" animBg="1"/>
      <p:bldP spid="48" grpId="0" build="allAtOnce" animBg="1"/>
      <p:bldP spid="52" grpId="0" build="allAtOnce" animBg="1"/>
      <p:bldP spid="53" grpId="0" build="allAtOnce" animBg="1"/>
      <p:bldP spid="54" grpId="0" build="allAtOnce" animBg="1"/>
      <p:bldP spid="55" grpId="0" build="allAtOnce" animBg="1"/>
      <p:bldP spid="57" grpId="0" build="allAtOnce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714612" y="214290"/>
            <a:ext cx="3643338" cy="500066"/>
          </a:xfrm>
          <a:prstGeom prst="rect">
            <a:avLst/>
          </a:prstGeom>
          <a:solidFill>
            <a:srgbClr val="CC00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ZNAČAJKE GOMILE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85720" y="1285860"/>
            <a:ext cx="2714644" cy="500066"/>
          </a:xfrm>
          <a:prstGeom prst="rect">
            <a:avLst/>
          </a:prstGeom>
          <a:solidFill>
            <a:srgbClr val="0099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SUGESTIBILNOST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78959" y="1285860"/>
            <a:ext cx="2714644" cy="500066"/>
          </a:xfrm>
          <a:prstGeom prst="rect">
            <a:avLst/>
          </a:prstGeom>
          <a:solidFill>
            <a:srgbClr val="0099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DEINDIVIDUALIZACIJA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72198" y="1285860"/>
            <a:ext cx="2714644" cy="500066"/>
          </a:xfrm>
          <a:prstGeom prst="rect">
            <a:avLst/>
          </a:prstGeom>
          <a:solidFill>
            <a:srgbClr val="0099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OSJEĆAJ NERANJIVOSTI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27" name="Elbow Connector 26"/>
          <p:cNvCxnSpPr>
            <a:stCxn id="13" idx="2"/>
            <a:endCxn id="14" idx="0"/>
          </p:cNvCxnSpPr>
          <p:nvPr/>
        </p:nvCxnSpPr>
        <p:spPr>
          <a:xfrm rot="5400000">
            <a:off x="2803910" y="-446511"/>
            <a:ext cx="571504" cy="289323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13" idx="2"/>
            <a:endCxn id="16" idx="0"/>
          </p:cNvCxnSpPr>
          <p:nvPr/>
        </p:nvCxnSpPr>
        <p:spPr>
          <a:xfrm rot="16200000" flipH="1">
            <a:off x="5697148" y="-446512"/>
            <a:ext cx="571504" cy="289323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3" idx="2"/>
            <a:endCxn id="15" idx="0"/>
          </p:cNvCxnSpPr>
          <p:nvPr/>
        </p:nvCxnSpPr>
        <p:spPr>
          <a:xfrm rot="5400000">
            <a:off x="4250529" y="1000108"/>
            <a:ext cx="571504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85720" y="1785926"/>
            <a:ext cx="2714644" cy="292895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2000">
              <a:latin typeface="+mj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57158" y="1857364"/>
            <a:ext cx="250033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Book Antiqua" pitchFamily="18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pojedinac je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podložniji</a:t>
            </a:r>
            <a:r>
              <a:rPr lang="hr-HR" sz="2200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utjecaju</a:t>
            </a:r>
            <a:r>
              <a:rPr lang="hr-HR" sz="2200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gomile</a:t>
            </a:r>
          </a:p>
          <a:p>
            <a:pPr marL="342900" indent="-342900">
              <a:spcBef>
                <a:spcPts val="1200"/>
              </a:spcBef>
              <a:buFont typeface="Book Antiqua" pitchFamily="18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nekritički</a:t>
            </a:r>
            <a:r>
              <a:rPr lang="hr-HR" sz="2200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 </a:t>
            </a:r>
            <a:r>
              <a:rPr lang="hr-HR" sz="2200" dirty="0" smtClean="0">
                <a:latin typeface="+mj-lt"/>
                <a:cs typeface="Arial" pitchFamily="34" charset="0"/>
              </a:rPr>
              <a:t>prihvaća zahtjeve gomile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178959" y="1785926"/>
            <a:ext cx="2714644" cy="292895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200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219911" y="1857364"/>
            <a:ext cx="26967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Book Antiqua" pitchFamily="18" charset="0"/>
              <a:buChar char="−"/>
            </a:pPr>
            <a:r>
              <a:rPr lang="hr-HR" sz="2000" dirty="0" smtClean="0">
                <a:latin typeface="+mj-lt"/>
                <a:cs typeface="Arial" pitchFamily="34" charset="0"/>
              </a:rPr>
              <a:t>gubi osjećaj </a:t>
            </a:r>
            <a:r>
              <a:rPr lang="hr-HR" sz="20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identiteta</a:t>
            </a:r>
            <a:r>
              <a:rPr lang="hr-HR" sz="2000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 </a:t>
            </a:r>
            <a:r>
              <a:rPr lang="hr-HR" sz="2000" dirty="0" smtClean="0">
                <a:latin typeface="+mj-lt"/>
                <a:cs typeface="Arial" pitchFamily="34" charset="0"/>
              </a:rPr>
              <a:t>i </a:t>
            </a:r>
            <a:r>
              <a:rPr lang="hr-HR" sz="20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odgovornosti</a:t>
            </a:r>
          </a:p>
          <a:p>
            <a:pPr marL="342900" indent="-342900">
              <a:spcBef>
                <a:spcPts val="1200"/>
              </a:spcBef>
              <a:buFont typeface="Book Antiqua" pitchFamily="18" charset="0"/>
              <a:buChar char="−"/>
            </a:pPr>
            <a:r>
              <a:rPr lang="hr-HR" sz="2000" dirty="0" smtClean="0">
                <a:latin typeface="+mj-lt"/>
                <a:cs typeface="Arial" pitchFamily="34" charset="0"/>
              </a:rPr>
              <a:t>javlja se osjećaj </a:t>
            </a:r>
            <a:r>
              <a:rPr lang="hr-HR" sz="20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anonimnosti</a:t>
            </a:r>
          </a:p>
          <a:p>
            <a:pPr marL="342900" indent="-342900">
              <a:spcBef>
                <a:spcPts val="1200"/>
              </a:spcBef>
              <a:buFont typeface="Book Antiqua" pitchFamily="18" charset="0"/>
              <a:buChar char="−"/>
            </a:pPr>
            <a:r>
              <a:rPr lang="hr-HR" sz="2000" dirty="0" smtClean="0">
                <a:latin typeface="+mj-lt"/>
                <a:cs typeface="Arial" pitchFamily="34" charset="0"/>
              </a:rPr>
              <a:t>spremniji je činiti stvari koje inače ne bi činio</a:t>
            </a:r>
            <a:endParaRPr lang="hr-HR" sz="2000" dirty="0">
              <a:latin typeface="+mj-lt"/>
              <a:cs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072198" y="1785926"/>
            <a:ext cx="2714644" cy="292895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2000"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161496" y="1857364"/>
            <a:ext cx="2553908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Book Antiqua" pitchFamily="18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pojedinac se osjeća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moćno</a:t>
            </a:r>
            <a:r>
              <a:rPr lang="hr-HR" sz="2200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 </a:t>
            </a:r>
            <a:r>
              <a:rPr lang="hr-HR" sz="2200" dirty="0" smtClean="0">
                <a:latin typeface="+mj-lt"/>
                <a:cs typeface="Arial" pitchFamily="34" charset="0"/>
              </a:rPr>
              <a:t>i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nepobjedivo</a:t>
            </a:r>
          </a:p>
          <a:p>
            <a:pPr marL="342900" indent="-342900">
              <a:spcBef>
                <a:spcPts val="1200"/>
              </a:spcBef>
              <a:buFont typeface="Book Antiqua" pitchFamily="18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sklon je nasilju, </a:t>
            </a:r>
            <a:br>
              <a:rPr lang="hr-HR" sz="2200" dirty="0" smtClean="0">
                <a:latin typeface="+mj-lt"/>
                <a:cs typeface="Arial" pitchFamily="34" charset="0"/>
              </a:rPr>
            </a:br>
            <a:r>
              <a:rPr lang="hr-HR" sz="2200" dirty="0" smtClean="0">
                <a:latin typeface="+mj-lt"/>
                <a:cs typeface="Arial" pitchFamily="34" charset="0"/>
              </a:rPr>
              <a:t>vandalizmu, </a:t>
            </a:r>
            <a:br>
              <a:rPr lang="hr-HR" sz="2200" dirty="0" smtClean="0">
                <a:latin typeface="+mj-lt"/>
                <a:cs typeface="Arial" pitchFamily="34" charset="0"/>
              </a:rPr>
            </a:br>
            <a:r>
              <a:rPr lang="hr-HR" sz="2200" dirty="0" err="1" smtClean="0">
                <a:latin typeface="+mj-lt"/>
                <a:cs typeface="Arial" pitchFamily="34" charset="0"/>
              </a:rPr>
              <a:t>krađama..</a:t>
            </a:r>
            <a:r>
              <a:rPr lang="hr-HR" sz="2200" dirty="0" smtClean="0">
                <a:latin typeface="+mj-lt"/>
                <a:cs typeface="Arial" pitchFamily="34" charset="0"/>
              </a:rPr>
              <a:t>.</a:t>
            </a:r>
            <a:endParaRPr lang="hr-HR" sz="2200" dirty="0">
              <a:latin typeface="+mj-lt"/>
              <a:cs typeface="Arial" pitchFamily="34" charset="0"/>
            </a:endParaRPr>
          </a:p>
        </p:txBody>
      </p:sp>
      <p:pic>
        <p:nvPicPr>
          <p:cNvPr id="44" name="Picture 43" descr="gomila.jp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flipH="1">
            <a:off x="94324" y="4429132"/>
            <a:ext cx="3500430" cy="228235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0" name="Picture 49" descr="gomila3.JP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2428860" y="4439723"/>
            <a:ext cx="4490420" cy="2282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9" name="Picture 48" descr="gomila4.jp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5500694" y="4441968"/>
            <a:ext cx="3478623" cy="228152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1" name="Picture 50" descr="gomila2.jp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5533062" y="4452945"/>
            <a:ext cx="3423600" cy="2282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5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5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allAtOnce" animBg="1"/>
      <p:bldP spid="14" grpId="0" build="allAtOnce" animBg="1"/>
      <p:bldP spid="15" grpId="0" build="allAtOnce" animBg="1"/>
      <p:bldP spid="16" grpId="0" build="allAtOnce" animBg="1"/>
      <p:bldP spid="38" grpId="0" animBg="1"/>
      <p:bldP spid="39" grpId="0" uiExpand="1" build="p"/>
      <p:bldP spid="40" grpId="0" animBg="1"/>
      <p:bldP spid="41" grpId="0" uiExpand="1" build="p"/>
      <p:bldP spid="42" grpId="0" animBg="1"/>
      <p:bldP spid="4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240" y="71414"/>
            <a:ext cx="8858280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TEORIJE O KOLEKTIVNOM PONAŠANJU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35496" y="836712"/>
            <a:ext cx="9108504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TRI TEORIJE O KOLEKTIVNOM PONAŠANJU:</a:t>
            </a:r>
          </a:p>
          <a:p>
            <a:pPr marL="504000" lvl="1" indent="-324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teorija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zaraze</a:t>
            </a:r>
            <a:r>
              <a:rPr lang="hr-HR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(Gustave </a:t>
            </a:r>
            <a:r>
              <a:rPr lang="hr-HR" sz="2200" b="1" i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 Bon</a:t>
            </a:r>
            <a:r>
              <a:rPr lang="hr-HR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900000" lvl="2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Calibri" panose="020F0502020204030204" pitchFamily="34" charset="0"/>
              <a:buChar char="–"/>
            </a:pPr>
            <a:r>
              <a:rPr lang="hr-H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gomile šire zarazu na pojedinca </a:t>
            </a:r>
            <a:r>
              <a:rPr lang="hr-HR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(u gomili) </a:t>
            </a:r>
            <a:r>
              <a:rPr lang="hr-H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– širi se strah, mržnja i nasilje</a:t>
            </a:r>
          </a:p>
          <a:p>
            <a:pPr marL="900000" lvl="2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Calibri" panose="020F0502020204030204" pitchFamily="34" charset="0"/>
              <a:buChar char="–"/>
            </a:pPr>
            <a:r>
              <a:rPr lang="hr-H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ljudi postaju </a:t>
            </a:r>
            <a:r>
              <a:rPr lang="hr-HR" sz="20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iracionalni automati </a:t>
            </a:r>
            <a:r>
              <a:rPr lang="hr-H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gonjeni zaraznim emocijama</a:t>
            </a:r>
          </a:p>
          <a:p>
            <a:pPr marL="900000" lvl="2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Calibri" panose="020F0502020204030204" pitchFamily="34" charset="0"/>
              <a:buChar char="–"/>
            </a:pPr>
            <a:r>
              <a:rPr lang="hr-HR" sz="20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 psihološka mehanizma u razvoju zaraze</a:t>
            </a:r>
            <a:r>
              <a:rPr lang="hr-H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: imitacija, sugestibilnost i cirkularna reakcija</a:t>
            </a:r>
          </a:p>
          <a:p>
            <a:pPr marL="504000" lvl="1" indent="-324000">
              <a:spcBef>
                <a:spcPts val="18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teorija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konvergencije</a:t>
            </a:r>
          </a:p>
          <a:p>
            <a:pPr marL="900000" lvl="2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Calibri" panose="020F0502020204030204" pitchFamily="34" charset="0"/>
              <a:buChar char="–"/>
            </a:pPr>
            <a:r>
              <a:rPr lang="hr-HR" sz="2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gomilom </a:t>
            </a:r>
            <a:r>
              <a:rPr lang="hr-HR" sz="2000" dirty="0" smtClean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nastaju jer se sastaju ljudi sličnih sklonosti, stavova i interesa</a:t>
            </a:r>
          </a:p>
          <a:p>
            <a:pPr marL="900000" lvl="2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Calibri" panose="020F0502020204030204" pitchFamily="34" charset="0"/>
              <a:buChar char="–"/>
            </a:pPr>
            <a:r>
              <a:rPr lang="hr-HR" sz="2000" i="1" dirty="0" smtClean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npr. okupljanje rasista, ksenofoba…</a:t>
            </a:r>
            <a:endParaRPr lang="hr-HR" sz="2000" i="1" dirty="0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04000" lvl="1" indent="-324000">
              <a:spcBef>
                <a:spcPts val="18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teorija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nastajućih normi</a:t>
            </a:r>
          </a:p>
          <a:p>
            <a:pPr marL="900000" lvl="2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Calibri" panose="020F0502020204030204" pitchFamily="34" charset="0"/>
              <a:buChar char="–"/>
            </a:pPr>
            <a:r>
              <a:rPr lang="hr-HR" sz="2000" dirty="0" smtClean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norme (u gomili) ne postoje već ih formiraju pojedinci </a:t>
            </a:r>
            <a:r>
              <a:rPr lang="hr-HR" sz="2000" i="1" dirty="0" smtClean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(jedan ili nekoliko predvodnika gomile)</a:t>
            </a:r>
          </a:p>
          <a:p>
            <a:pPr marL="900000" lvl="2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Calibri" panose="020F0502020204030204" pitchFamily="34" charset="0"/>
              <a:buChar char="–"/>
            </a:pPr>
            <a:r>
              <a:rPr lang="hr-HR" sz="2000" dirty="0" smtClean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 gomili ljudi postavljaju nove norme i standarde ponašanja – </a:t>
            </a:r>
            <a:r>
              <a:rPr lang="hr-HR" sz="20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nastajuće</a:t>
            </a:r>
            <a:r>
              <a:rPr lang="hr-HR" sz="2000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0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norme</a:t>
            </a:r>
            <a:r>
              <a:rPr lang="hr-HR" sz="2000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000" i="1" dirty="0" smtClean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(nagrađuju poštivanje novih normi a kažnjavaju njihovo kršenje)</a:t>
            </a:r>
          </a:p>
          <a:p>
            <a:pPr marL="900000" lvl="2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Calibri" panose="020F0502020204030204" pitchFamily="34" charset="0"/>
              <a:buChar char="–"/>
            </a:pPr>
            <a:r>
              <a:rPr lang="hr-HR" sz="2000" i="1" dirty="0" smtClean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npr. razbijanje izloga, paljenje upaljača na </a:t>
            </a:r>
            <a:r>
              <a:rPr lang="hr-HR" sz="2000" i="1" dirty="0" err="1" smtClean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rock</a:t>
            </a:r>
            <a:r>
              <a:rPr lang="hr-HR" sz="2000" i="1" dirty="0" smtClean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koncertu kao nove norme</a:t>
            </a:r>
          </a:p>
          <a:p>
            <a:pPr marL="1080000" lvl="2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Calibri" panose="020F0502020204030204" pitchFamily="34" charset="0"/>
              <a:buChar char="–"/>
            </a:pPr>
            <a:endParaRPr lang="hr-HR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8000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endParaRPr lang="hr-HR" sz="2200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642910" y="1857364"/>
            <a:ext cx="3071834" cy="684000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0" algn="ctr"/>
            <a:r>
              <a:rPr lang="hr-HR" sz="28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RASPRŠENO</a:t>
            </a:r>
            <a:endParaRPr lang="hr-HR" sz="28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857996" y="1857364"/>
            <a:ext cx="3785970" cy="6840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0" algn="ctr"/>
            <a:r>
              <a:rPr lang="hr-HR" sz="28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KONVERGIRAJUĆE</a:t>
            </a:r>
            <a:endParaRPr lang="hr-HR" sz="28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8794" y="357166"/>
            <a:ext cx="5143536" cy="827298"/>
          </a:xfrm>
          <a:prstGeom prst="rect">
            <a:avLst/>
          </a:prstGeom>
          <a:solidFill>
            <a:srgbClr val="3366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KOLEKTIVNO PONAŠANJE</a:t>
            </a:r>
            <a:endParaRPr lang="hr-HR" sz="3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2910" y="1857364"/>
            <a:ext cx="3071834" cy="4286280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0" algn="ctr"/>
            <a:r>
              <a:rPr lang="hr-HR" sz="28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RASPRŠENO</a:t>
            </a:r>
            <a:endParaRPr lang="hr-HR" sz="28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57752" y="1857364"/>
            <a:ext cx="3785970" cy="428628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0" algn="ctr"/>
            <a:r>
              <a:rPr lang="hr-HR" sz="28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KONVERGIRAJUĆE</a:t>
            </a:r>
            <a:endParaRPr lang="hr-HR" sz="28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5" name="Elbow Connector 4"/>
          <p:cNvCxnSpPr>
            <a:stCxn id="2" idx="2"/>
            <a:endCxn id="3" idx="0"/>
          </p:cNvCxnSpPr>
          <p:nvPr/>
        </p:nvCxnSpPr>
        <p:spPr>
          <a:xfrm rot="5400000">
            <a:off x="3003245" y="360047"/>
            <a:ext cx="672900" cy="232173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2" idx="2"/>
            <a:endCxn id="4" idx="0"/>
          </p:cNvCxnSpPr>
          <p:nvPr/>
        </p:nvCxnSpPr>
        <p:spPr>
          <a:xfrm rot="16200000" flipH="1">
            <a:off x="5289199" y="395826"/>
            <a:ext cx="672900" cy="225017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821505" y="2571744"/>
            <a:ext cx="2714644" cy="50006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GLASINE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21505" y="3214686"/>
            <a:ext cx="2714644" cy="50006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MODA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21505" y="3857628"/>
            <a:ext cx="2714644" cy="50006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MODNE LUDOSTI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21505" y="4500570"/>
            <a:ext cx="2714644" cy="85725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POMAMA, MASOVNA HISTERIJA I PANIKA</a:t>
            </a:r>
            <a:endParaRPr lang="hr-HR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21505" y="5500702"/>
            <a:ext cx="2714644" cy="50006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JAVNOST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072066" y="2571744"/>
            <a:ext cx="3357586" cy="2786082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t"/>
          <a:lstStyle/>
          <a:p>
            <a:pPr lvl="0" algn="ctr"/>
            <a:r>
              <a:rPr lang="hr-HR" sz="28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GOMILA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072066" y="5500702"/>
            <a:ext cx="3357586" cy="500066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RULJA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214942" y="3071810"/>
            <a:ext cx="3071834" cy="468000"/>
          </a:xfrm>
          <a:prstGeom prst="rect">
            <a:avLst/>
          </a:prstGeom>
          <a:solidFill>
            <a:srgbClr val="3366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SLUČAJNA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214942" y="3630190"/>
            <a:ext cx="3071834" cy="468000"/>
          </a:xfrm>
          <a:prstGeom prst="rect">
            <a:avLst/>
          </a:prstGeom>
          <a:solidFill>
            <a:srgbClr val="3366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KONVENCIONALNA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214942" y="4188570"/>
            <a:ext cx="3071834" cy="468000"/>
          </a:xfrm>
          <a:prstGeom prst="rect">
            <a:avLst/>
          </a:prstGeom>
          <a:solidFill>
            <a:srgbClr val="3366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EKSPRESIVNA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214942" y="4746950"/>
            <a:ext cx="3071834" cy="468000"/>
          </a:xfrm>
          <a:prstGeom prst="rect">
            <a:avLst/>
          </a:prstGeom>
          <a:solidFill>
            <a:srgbClr val="3366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AKTIVNA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5" name="Rounded Rectangular Callout 54"/>
          <p:cNvSpPr/>
          <p:nvPr/>
        </p:nvSpPr>
        <p:spPr>
          <a:xfrm>
            <a:off x="3357554" y="1571612"/>
            <a:ext cx="3214710" cy="1571636"/>
          </a:xfrm>
          <a:prstGeom prst="wedgeRoundRectCallout">
            <a:avLst>
              <a:gd name="adj1" fmla="val 9612"/>
              <a:gd name="adj2" fmla="val -825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0" bIns="36000" rtlCol="0" anchor="ctr"/>
          <a:lstStyle/>
          <a:p>
            <a:pPr marL="180000" indent="-180000">
              <a:buFont typeface="Arial" pitchFamily="34" charset="0"/>
              <a:buChar char="–"/>
            </a:pPr>
            <a:r>
              <a:rPr lang="vi-VN" i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ograničena socijalna interakcija</a:t>
            </a:r>
          </a:p>
          <a:p>
            <a:pPr marL="180000" indent="-180000">
              <a:buFont typeface="Arial" pitchFamily="34" charset="0"/>
              <a:buChar char="–"/>
            </a:pPr>
            <a:r>
              <a:rPr lang="vi-VN" i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nejasne socijalne granice</a:t>
            </a:r>
            <a:endParaRPr lang="hr-HR" i="1" smtClean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pPr marL="180000" indent="-180000">
              <a:buFont typeface="Arial" pitchFamily="34" charset="0"/>
              <a:buChar char="–"/>
            </a:pPr>
            <a:r>
              <a:rPr lang="vi-VN" i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slabe i nekonvencionalne norme </a:t>
            </a:r>
          </a:p>
        </p:txBody>
      </p:sp>
      <p:sp>
        <p:nvSpPr>
          <p:cNvPr id="50" name="Rounded Rectangular Callout 49"/>
          <p:cNvSpPr/>
          <p:nvPr/>
        </p:nvSpPr>
        <p:spPr>
          <a:xfrm>
            <a:off x="6072198" y="1428736"/>
            <a:ext cx="2928926" cy="1428760"/>
          </a:xfrm>
          <a:prstGeom prst="wedgeRoundRectCallout">
            <a:avLst>
              <a:gd name="adj1" fmla="val -40061"/>
              <a:gd name="adj2" fmla="val -7529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vi-VN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spontano</a:t>
            </a:r>
            <a:r>
              <a:rPr lang="vi-VN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 </a:t>
            </a:r>
            <a:r>
              <a:rPr lang="vi-VN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nestrukturirano</a:t>
            </a:r>
            <a:r>
              <a:rPr lang="vi-VN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ponašanje većeg broja ljudi koje </a:t>
            </a:r>
            <a:r>
              <a:rPr lang="vi-VN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odstupa od</a:t>
            </a:r>
            <a:r>
              <a:rPr lang="vi-VN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prihvaćenih društvenih</a:t>
            </a:r>
            <a:r>
              <a:rPr lang="vi-VN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normi</a:t>
            </a:r>
          </a:p>
        </p:txBody>
      </p:sp>
      <p:sp>
        <p:nvSpPr>
          <p:cNvPr id="57" name="Rounded Rectangular Callout 56"/>
          <p:cNvSpPr/>
          <p:nvPr/>
        </p:nvSpPr>
        <p:spPr>
          <a:xfrm>
            <a:off x="142844" y="3071810"/>
            <a:ext cx="2928926" cy="1643074"/>
          </a:xfrm>
          <a:prstGeom prst="wedgeRoundRectCallout">
            <a:avLst>
              <a:gd name="adj1" fmla="val 38399"/>
              <a:gd name="adj2" fmla="val -8649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obuhvaća događaje koji su relativno </a:t>
            </a:r>
            <a:r>
              <a:rPr lang="vi-VN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spontani</a:t>
            </a:r>
            <a:r>
              <a:rPr lang="vi-VN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,</a:t>
            </a:r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kratkotrajni</a:t>
            </a:r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vi-VN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ekspresivni</a:t>
            </a:r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vi-VN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bez jasnog cilja</a:t>
            </a:r>
            <a:r>
              <a:rPr lang="vi-VN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 uglavnom vrlo </a:t>
            </a:r>
            <a:r>
              <a:rPr lang="vi-VN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labavo</a:t>
            </a:r>
            <a:r>
              <a:rPr lang="vi-VN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strukturirani</a:t>
            </a:r>
          </a:p>
        </p:txBody>
      </p:sp>
      <p:sp>
        <p:nvSpPr>
          <p:cNvPr id="58" name="Rounded Rectangular Callout 57"/>
          <p:cNvSpPr/>
          <p:nvPr/>
        </p:nvSpPr>
        <p:spPr>
          <a:xfrm>
            <a:off x="5429256" y="3000372"/>
            <a:ext cx="2928926" cy="1000132"/>
          </a:xfrm>
          <a:prstGeom prst="wedgeRoundRectCallout">
            <a:avLst>
              <a:gd name="adj1" fmla="val 2661"/>
              <a:gd name="adj2" fmla="val -10475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ima čvršću </a:t>
            </a:r>
            <a:r>
              <a:rPr lang="vi-VN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strukturu</a:t>
            </a:r>
            <a:r>
              <a:rPr lang="vi-VN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 </a:t>
            </a:r>
            <a:r>
              <a:rPr lang="vi-VN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veću</a:t>
            </a:r>
            <a:r>
              <a:rPr lang="vi-VN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koncentraciju</a:t>
            </a:r>
            <a:r>
              <a:rPr lang="vi-VN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od raspršenog</a:t>
            </a:r>
          </a:p>
        </p:txBody>
      </p:sp>
      <p:sp>
        <p:nvSpPr>
          <p:cNvPr id="60" name="Rounded Rectangular Callout 59"/>
          <p:cNvSpPr/>
          <p:nvPr/>
        </p:nvSpPr>
        <p:spPr>
          <a:xfrm>
            <a:off x="2428860" y="3143248"/>
            <a:ext cx="2928958" cy="1571636"/>
          </a:xfrm>
          <a:prstGeom prst="wedgeRoundRectCallout">
            <a:avLst>
              <a:gd name="adj1" fmla="val 46664"/>
              <a:gd name="adj2" fmla="val -7336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0" bIns="36000" rtlCol="0" anchor="ctr"/>
          <a:lstStyle/>
          <a:p>
            <a:pPr marL="180000" indent="-180000" algn="ctr"/>
            <a:r>
              <a:rPr lang="hr-HR" sz="24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ZNAČAJKE GOMILE</a:t>
            </a:r>
          </a:p>
          <a:p>
            <a:pPr marL="180000" indent="-180000">
              <a:spcBef>
                <a:spcPts val="600"/>
              </a:spcBef>
              <a:buFont typeface="Arial" pitchFamily="34" charset="0"/>
              <a:buChar char="–"/>
            </a:pPr>
            <a:r>
              <a:rPr lang="hr-HR" i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sugestibilnost</a:t>
            </a:r>
          </a:p>
          <a:p>
            <a:pPr marL="180000" indent="-180000">
              <a:buFont typeface="Arial" pitchFamily="34" charset="0"/>
              <a:buChar char="–"/>
            </a:pPr>
            <a:r>
              <a:rPr lang="hr-HR" i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deindividualizacija</a:t>
            </a:r>
            <a:endParaRPr lang="hr-HR" i="1" dirty="0" smtClean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pPr marL="180000" indent="-180000">
              <a:buFont typeface="Arial" pitchFamily="34" charset="0"/>
              <a:buChar char="–"/>
            </a:pPr>
            <a:r>
              <a:rPr lang="hr-HR" i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osjećaj neranjivosti</a:t>
            </a:r>
            <a:endParaRPr lang="vi-VN" i="1" dirty="0" smtClean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1" name="Picture 60" descr="gomila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 flipH="1">
            <a:off x="142844" y="4857760"/>
            <a:ext cx="2650224" cy="1728000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2" name="Picture 61" descr="gomila3.JPG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>
          <a:xfrm>
            <a:off x="2901264" y="4857760"/>
            <a:ext cx="3399696" cy="1728000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3" name="Picture 62" descr="gomila2.jp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6409156" y="4857760"/>
            <a:ext cx="2592000" cy="1728000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50"/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5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5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50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50"/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250"/>
                                        <p:tgtEl>
                                          <p:spTgt spid="5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25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250"/>
                                        <p:tgtEl>
                                          <p:spTgt spid="5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25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25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250"/>
                                        <p:tgtEl>
                                          <p:spTgt spid="5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25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250"/>
                                        <p:tgtEl>
                                          <p:spTgt spid="5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5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750"/>
                            </p:stCondLst>
                            <p:childTnLst>
                              <p:par>
                                <p:cTn id="1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250"/>
                            </p:stCondLst>
                            <p:childTnLst>
                              <p:par>
                                <p:cTn id="1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5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250"/>
                            </p:stCondLst>
                            <p:childTnLst>
                              <p:par>
                                <p:cTn id="1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750"/>
                            </p:stCondLst>
                            <p:childTnLst>
                              <p:par>
                                <p:cTn id="1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250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50"/>
                            </p:stCondLst>
                            <p:childTnLst>
                              <p:par>
                                <p:cTn id="1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25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250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750"/>
                            </p:stCondLst>
                            <p:childTnLst>
                              <p:par>
                                <p:cTn id="1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250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250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2" grpId="0" uiExpand="1" build="allAtOnce" animBg="1"/>
      <p:bldP spid="3" grpId="0" animBg="1"/>
      <p:bldP spid="4" grpId="0" animBg="1"/>
      <p:bldP spid="23" grpId="0" animBg="1"/>
      <p:bldP spid="24" grpId="0" animBg="1"/>
      <p:bldP spid="25" grpId="0" animBg="1"/>
      <p:bldP spid="27" grpId="0" animBg="1"/>
      <p:bldP spid="29" grpId="0" animBg="1"/>
      <p:bldP spid="37" grpId="0" animBg="1"/>
      <p:bldP spid="38" grpId="0" animBg="1"/>
      <p:bldP spid="40" grpId="0" animBg="1"/>
      <p:bldP spid="41" grpId="0" animBg="1"/>
      <p:bldP spid="42" grpId="0" animBg="1"/>
      <p:bldP spid="43" grpId="0" animBg="1"/>
      <p:bldP spid="55" grpId="0" uiExpand="1" build="allAtOnce" animBg="1"/>
      <p:bldP spid="55" grpId="1" build="allAtOnce" animBg="1"/>
      <p:bldP spid="50" grpId="0" build="allAtOnce" animBg="1"/>
      <p:bldP spid="50" grpId="1" uiExpand="1" build="allAtOnce" animBg="1"/>
      <p:bldP spid="57" grpId="0" uiExpand="1" build="allAtOnce" animBg="1"/>
      <p:bldP spid="57" grpId="1" uiExpand="1" build="allAtOnce" animBg="1"/>
      <p:bldP spid="58" grpId="0" uiExpand="1" build="allAtOnce" animBg="1"/>
      <p:bldP spid="58" grpId="1" build="allAtOnce" animBg="1"/>
      <p:bldP spid="60" grpId="0" uiExpand="1" build="allAtOnce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25766" y="2348880"/>
            <a:ext cx="31800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sz="2800" dirty="0" smtClean="0">
                <a:latin typeface="+mj-lt"/>
              </a:rPr>
              <a:t>video – matematičar</a:t>
            </a:r>
          </a:p>
          <a:p>
            <a:pPr algn="ctr"/>
            <a:r>
              <a:rPr lang="hr-HR" sz="2800" i="1" dirty="0" smtClean="0">
                <a:latin typeface="+mj-lt"/>
              </a:rPr>
              <a:t>definicija situacije</a:t>
            </a:r>
            <a:endParaRPr lang="hr-HR" sz="28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00420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240" y="71414"/>
            <a:ext cx="8858280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KORISNI LINKOVI		   		 </a:t>
            </a:r>
            <a:r>
              <a:rPr lang="hr-HR" sz="2000" b="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(za lakše učenje)</a:t>
            </a:r>
            <a:endParaRPr lang="hr-HR" sz="4000" b="0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35496" y="908720"/>
            <a:ext cx="9108504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lvl="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  <a:buFont typeface="Calibri" panose="020F0502020204030204" pitchFamily="34" charset="0"/>
              <a:buChar char="–"/>
            </a:pPr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SOCIJALNA INTERAKCIJA (od 5:40 min)</a:t>
            </a:r>
          </a:p>
          <a:p>
            <a:pPr marL="745200" lvl="1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  <a:buFont typeface="Calibri" panose="020F0502020204030204" pitchFamily="34" charset="0"/>
              <a:buChar char="–"/>
            </a:pPr>
            <a:r>
              <a:rPr lang="hr-HR" sz="2000" dirty="0">
                <a:solidFill>
                  <a:schemeClr val="bg1"/>
                </a:solidFill>
                <a:highlight>
                  <a:srgbClr val="FFFF00"/>
                </a:highlight>
                <a:ea typeface="Calibri"/>
                <a:cs typeface="Times New Roman"/>
              </a:rPr>
              <a:t>https://youtu.be/UUukBV82P9A?t=339</a:t>
            </a:r>
            <a:endParaRPr lang="hr-HR" sz="2000" dirty="0" smtClean="0">
              <a:solidFill>
                <a:schemeClr val="bg1"/>
              </a:solidFill>
              <a:highlight>
                <a:srgbClr val="FFFF00"/>
              </a:highlight>
              <a:ea typeface="Calibri"/>
              <a:cs typeface="Times New Roman"/>
            </a:endParaRPr>
          </a:p>
          <a:p>
            <a:pPr marL="288000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65000"/>
              <a:buFont typeface="Calibri" panose="020F0502020204030204" pitchFamily="34" charset="0"/>
              <a:buChar char="–"/>
            </a:pPr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DRUŠTVENE </a:t>
            </a:r>
            <a:r>
              <a:rPr lang="hr-H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GRUPE </a:t>
            </a:r>
            <a:r>
              <a:rPr lang="hr-HR" sz="2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(10 </a:t>
            </a:r>
            <a:r>
              <a:rPr lang="hr-HR" sz="2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min)</a:t>
            </a:r>
            <a:endParaRPr lang="hr-HR" sz="2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5200" lvl="1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  <a:buFont typeface="Calibri" panose="020F0502020204030204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  <a:highlight>
                  <a:srgbClr val="FFFF00"/>
                </a:highlight>
                <a:ea typeface="Calibri"/>
                <a:cs typeface="Times New Roman"/>
                <a:hlinkClick r:id="rId2"/>
              </a:rPr>
              <a:t>https</a:t>
            </a:r>
            <a:r>
              <a:rPr lang="hr-HR" sz="2000" dirty="0">
                <a:solidFill>
                  <a:schemeClr val="bg1"/>
                </a:solidFill>
                <a:highlight>
                  <a:srgbClr val="FFFF00"/>
                </a:highlight>
                <a:ea typeface="Calibri"/>
                <a:cs typeface="Times New Roman"/>
                <a:hlinkClick r:id="rId2"/>
              </a:rPr>
              <a:t>://youtu.be/_</a:t>
            </a:r>
            <a:r>
              <a:rPr lang="hr-HR" sz="2000" dirty="0" smtClean="0">
                <a:solidFill>
                  <a:schemeClr val="bg1"/>
                </a:solidFill>
                <a:highlight>
                  <a:srgbClr val="FFFF00"/>
                </a:highlight>
                <a:ea typeface="Calibri"/>
                <a:cs typeface="Times New Roman"/>
                <a:hlinkClick r:id="rId2"/>
              </a:rPr>
              <a:t>wFZ5Dbj8DA</a:t>
            </a:r>
            <a:r>
              <a:rPr lang="hr-HR" sz="2000" dirty="0" smtClean="0">
                <a:solidFill>
                  <a:schemeClr val="bg1"/>
                </a:solidFill>
                <a:highlight>
                  <a:srgbClr val="FFFF00"/>
                </a:highlight>
                <a:ea typeface="Calibri"/>
                <a:cs typeface="Times New Roman"/>
              </a:rPr>
              <a:t>  </a:t>
            </a:r>
            <a:endParaRPr lang="hr-HR" sz="2000" dirty="0">
              <a:solidFill>
                <a:schemeClr val="bg1"/>
              </a:solidFill>
              <a:highlight>
                <a:srgbClr val="FFFF00"/>
              </a:highlight>
              <a:ea typeface="Calibri"/>
              <a:cs typeface="Times New Roman"/>
            </a:endParaRPr>
          </a:p>
          <a:p>
            <a:pPr marL="288000" indent="-288000">
              <a:spcBef>
                <a:spcPts val="1800"/>
              </a:spcBef>
              <a:buClr>
                <a:schemeClr val="tx1">
                  <a:shade val="95000"/>
                </a:schemeClr>
              </a:buClr>
              <a:buSzPct val="65000"/>
              <a:buFont typeface="Calibri" panose="020F0502020204030204" pitchFamily="34" charset="0"/>
              <a:buChar char="–"/>
            </a:pPr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FORMALNE ORGANIZACIJE I BIROKRACIJA (do 5:30 min)</a:t>
            </a:r>
          </a:p>
          <a:p>
            <a:pPr marL="745200" lvl="1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  <a:buFont typeface="Calibri" panose="020F0502020204030204" pitchFamily="34" charset="0"/>
              <a:buChar char="–"/>
            </a:pPr>
            <a:r>
              <a:rPr lang="hr-HR" sz="2000" dirty="0">
                <a:solidFill>
                  <a:schemeClr val="bg1"/>
                </a:solidFill>
                <a:highlight>
                  <a:srgbClr val="FFFF00"/>
                </a:highlight>
                <a:ea typeface="Calibri"/>
                <a:cs typeface="Times New Roman"/>
                <a:hlinkClick r:id="rId3"/>
              </a:rPr>
              <a:t>https://</a:t>
            </a:r>
            <a:r>
              <a:rPr lang="hr-HR" sz="2000" dirty="0" smtClean="0">
                <a:solidFill>
                  <a:schemeClr val="bg1"/>
                </a:solidFill>
                <a:highlight>
                  <a:srgbClr val="FFFF00"/>
                </a:highlight>
                <a:ea typeface="Calibri"/>
                <a:cs typeface="Times New Roman"/>
                <a:hlinkClick r:id="rId3"/>
              </a:rPr>
              <a:t>youtu.be/YDuBh7VbGgU</a:t>
            </a:r>
            <a:endParaRPr lang="hr-HR" sz="2000" dirty="0" smtClean="0">
              <a:solidFill>
                <a:schemeClr val="bg1"/>
              </a:solidFill>
              <a:highlight>
                <a:srgbClr val="FFFF00"/>
              </a:highlight>
              <a:ea typeface="Calibri"/>
              <a:cs typeface="Times New Roman"/>
            </a:endParaRPr>
          </a:p>
          <a:p>
            <a:pPr marL="288000" indent="-288000">
              <a:spcBef>
                <a:spcPts val="1800"/>
              </a:spcBef>
              <a:buClr>
                <a:schemeClr val="tx1">
                  <a:shade val="95000"/>
                </a:schemeClr>
              </a:buClr>
              <a:buSzPct val="65000"/>
              <a:buFont typeface="Calibri" panose="020F0502020204030204" pitchFamily="34" charset="0"/>
              <a:buChar char="–"/>
            </a:pPr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UPUTE KAKO AKTIVIRATI HRVATSKE TITLOVE</a:t>
            </a:r>
            <a:endParaRPr lang="hr-H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5200" lvl="1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  <a:buFont typeface="Calibri" panose="020F0502020204030204" pitchFamily="34" charset="0"/>
              <a:buChar char="–"/>
            </a:pPr>
            <a:r>
              <a:rPr lang="hr-HR" sz="2000" dirty="0">
                <a:solidFill>
                  <a:schemeClr val="bg1"/>
                </a:solidFill>
                <a:highlight>
                  <a:srgbClr val="FFFF00"/>
                </a:highlight>
                <a:ea typeface="Calibri"/>
                <a:cs typeface="Times New Roman"/>
              </a:rPr>
              <a:t>https://drive.google.com/file/d/1abXh5M2vnIFBxURvfSbzcNkp9YV0o_n_/view</a:t>
            </a:r>
          </a:p>
        </p:txBody>
      </p:sp>
    </p:spTree>
    <p:extLst>
      <p:ext uri="{BB962C8B-B14F-4D97-AF65-F5344CB8AC3E}">
        <p14:creationId xmlns:p14="http://schemas.microsoft.com/office/powerpoint/2010/main" val="2885489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latin typeface="Calibri" panose="020F0502020204030204" pitchFamily="34" charset="0"/>
                <a:cs typeface="Calibri" panose="020F0502020204030204" pitchFamily="34" charset="0"/>
              </a:rPr>
              <a:t>TEORIJE SOCIJALNE INTERAKCIJE</a:t>
            </a:r>
            <a:endParaRPr lang="hr-HR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1124744"/>
            <a:ext cx="8715404" cy="5286412"/>
          </a:xfrm>
        </p:spPr>
        <p:txBody>
          <a:bodyPr>
            <a:normAutofit/>
          </a:bodyPr>
          <a:lstStyle/>
          <a:p>
            <a:pPr marL="651510" indent="-51435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hr-H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SIMBOLIČKI INTERAKCIONIZAM</a:t>
            </a:r>
          </a:p>
          <a:p>
            <a:pPr marL="972185" lvl="1" indent="-288000">
              <a:spcBef>
                <a:spcPts val="0"/>
              </a:spcBef>
              <a:buSzPct val="100000"/>
              <a:buFont typeface="Arial" pitchFamily="34" charset="0"/>
              <a:buChar char="–"/>
            </a:pPr>
            <a:r>
              <a:rPr lang="hr-HR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Charles </a:t>
            </a:r>
            <a:r>
              <a:rPr lang="hr-HR" sz="20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Horton</a:t>
            </a:r>
            <a:r>
              <a:rPr lang="hr-HR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000" b="1" i="1" dirty="0" err="1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Cooley</a:t>
            </a:r>
            <a:r>
              <a:rPr lang="hr-HR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i George </a:t>
            </a:r>
            <a:r>
              <a:rPr lang="hr-HR" sz="20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Herbert</a:t>
            </a:r>
            <a:r>
              <a:rPr lang="hr-HR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000" b="1" i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Mead</a:t>
            </a:r>
            <a:endParaRPr lang="hr-HR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51510" indent="-514350">
              <a:spcBef>
                <a:spcPts val="3600"/>
              </a:spcBef>
              <a:buSzPct val="100000"/>
              <a:buFont typeface="+mj-lt"/>
              <a:buAutoNum type="arabicPeriod"/>
            </a:pPr>
            <a:r>
              <a:rPr lang="hr-H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DRAMATURŠKI PRISTUP</a:t>
            </a:r>
          </a:p>
          <a:p>
            <a:pPr marL="972185" lvl="1" indent="-288000">
              <a:spcBef>
                <a:spcPts val="0"/>
              </a:spcBef>
              <a:buSzPct val="100000"/>
              <a:buFont typeface="Arial" pitchFamily="34" charset="0"/>
              <a:buChar char="–"/>
            </a:pPr>
            <a:r>
              <a:rPr lang="hr-HR" sz="20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Erving</a:t>
            </a:r>
            <a:r>
              <a:rPr lang="hr-HR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000" b="1" i="1" dirty="0" err="1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Goffman</a:t>
            </a:r>
            <a:endParaRPr lang="hr-HR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51510" indent="-514350">
              <a:spcBef>
                <a:spcPts val="3600"/>
              </a:spcBef>
              <a:buSzPct val="100000"/>
              <a:buFont typeface="+mj-lt"/>
              <a:buAutoNum type="arabicPeriod"/>
            </a:pPr>
            <a:r>
              <a:rPr lang="hr-H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ETNOMETODOLOGIJA</a:t>
            </a:r>
          </a:p>
          <a:p>
            <a:pPr marL="972185" lvl="1" indent="-288000">
              <a:spcBef>
                <a:spcPts val="0"/>
              </a:spcBef>
              <a:buSzPct val="100000"/>
              <a:buFont typeface="Arial" pitchFamily="34" charset="0"/>
              <a:buChar char="–"/>
            </a:pPr>
            <a:r>
              <a:rPr lang="hr-HR" sz="20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Harold</a:t>
            </a:r>
            <a:r>
              <a:rPr lang="hr-HR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000" b="1" i="1" dirty="0" err="1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Garfinkel</a:t>
            </a:r>
            <a:endParaRPr lang="hr-HR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51510" indent="-514350">
              <a:spcBef>
                <a:spcPts val="3600"/>
              </a:spcBef>
              <a:buSzPct val="100000"/>
              <a:buFont typeface="+mj-lt"/>
              <a:buAutoNum type="arabicPeriod"/>
            </a:pPr>
            <a:r>
              <a:rPr lang="hr-H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TEORIJA SOCIJALNE RAZMJENE</a:t>
            </a:r>
          </a:p>
          <a:p>
            <a:pPr marL="972185" lvl="1" indent="-288000">
              <a:spcBef>
                <a:spcPts val="0"/>
              </a:spcBef>
              <a:buSzPct val="100000"/>
              <a:buFont typeface="Arial" pitchFamily="34" charset="0"/>
              <a:buChar char="–"/>
            </a:pPr>
            <a:r>
              <a:rPr lang="hr-H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George </a:t>
            </a:r>
            <a:r>
              <a:rPr lang="hr-HR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Casper</a:t>
            </a:r>
            <a:r>
              <a:rPr lang="hr-H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000" b="1" i="1" dirty="0" err="1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Homans</a:t>
            </a:r>
            <a:endParaRPr lang="hr-HR" sz="2000" b="1" i="1" dirty="0" smtClean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https://www.tportal.hr/media/thumbnail/w1000/301727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418" y="2144171"/>
            <a:ext cx="3859625" cy="250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edia.nngroup.com/media/editor/2017/07/06/screen-shot-2017-07-06-at-35328-pm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1" b="5111"/>
          <a:stretch/>
        </p:blipFill>
        <p:spPr bwMode="auto">
          <a:xfrm>
            <a:off x="5317256" y="2060848"/>
            <a:ext cx="3621947" cy="28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latin typeface="Calibri" panose="020F0502020204030204" pitchFamily="34" charset="0"/>
                <a:cs typeface="Calibri" panose="020F0502020204030204" pitchFamily="34" charset="0"/>
              </a:rPr>
              <a:t>SIMBOLIČKI INTERAKCIONIZAM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71546"/>
            <a:ext cx="9144032" cy="5643602"/>
          </a:xfrm>
        </p:spPr>
        <p:txBody>
          <a:bodyPr>
            <a:normAutofit/>
          </a:bodyPr>
          <a:lstStyle/>
          <a:p>
            <a:pPr indent="-324000">
              <a:spcBef>
                <a:spcPts val="1800"/>
              </a:spcBef>
              <a:buClrTx/>
              <a:buFont typeface="Calibri" panose="020F0502020204030204" pitchFamily="34" charset="0"/>
              <a:buChar char="—"/>
            </a:pPr>
            <a:r>
              <a:rPr lang="hr-HR" sz="26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Charles Horton </a:t>
            </a:r>
            <a:r>
              <a:rPr lang="hr-HR" sz="2600" b="1" i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Cooley</a:t>
            </a:r>
            <a:r>
              <a:rPr lang="hr-HR" sz="26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i George Herbert </a:t>
            </a:r>
            <a:r>
              <a:rPr lang="hr-HR" sz="2600" b="1" i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Mead</a:t>
            </a:r>
            <a:endParaRPr lang="hr-HR" sz="2600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24000">
              <a:spcBef>
                <a:spcPts val="1800"/>
              </a:spcBef>
              <a:buClrTx/>
              <a:buFont typeface="Calibri" panose="020F0502020204030204" pitchFamily="34" charset="0"/>
              <a:buChar char="—"/>
            </a:pPr>
            <a:r>
              <a:rPr lang="hr-HR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naš život se odvija u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fizičkoj</a:t>
            </a:r>
            <a:r>
              <a:rPr lang="hr-HR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 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simboličkoj okolini</a:t>
            </a:r>
          </a:p>
          <a:p>
            <a:pPr indent="-324000">
              <a:spcBef>
                <a:spcPts val="1800"/>
              </a:spcBef>
              <a:buClrTx/>
              <a:buFont typeface="Calibri" panose="020F0502020204030204" pitchFamily="34" charset="0"/>
              <a:buChar char="—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interpretiramo</a:t>
            </a:r>
            <a:r>
              <a:rPr lang="hr-HR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pridajemo</a:t>
            </a:r>
            <a:r>
              <a:rPr lang="hr-HR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značenje</a:t>
            </a:r>
            <a:r>
              <a:rPr lang="hr-HR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ponašamo</a:t>
            </a:r>
            <a:r>
              <a:rPr lang="hr-HR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se na osnovi slika, zvukova i drugih podražaja iz okoline</a:t>
            </a:r>
          </a:p>
          <a:p>
            <a:pPr lvl="1">
              <a:spcBef>
                <a:spcPts val="600"/>
              </a:spcBef>
              <a:buClrTx/>
              <a:buFont typeface="Calibri" panose="020F0502020204030204" pitchFamily="34" charset="0"/>
              <a:buChar char="—"/>
            </a:pPr>
            <a:r>
              <a:rPr lang="hr-HR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npr. pridavanje značenja košulji, zastavi, krpi…</a:t>
            </a:r>
          </a:p>
          <a:p>
            <a:pPr indent="-324000">
              <a:spcBef>
                <a:spcPts val="1800"/>
              </a:spcBef>
              <a:buClrTx/>
              <a:buFont typeface="Calibri" panose="020F0502020204030204" pitchFamily="34" charset="0"/>
              <a:buChar char="—"/>
            </a:pPr>
            <a:r>
              <a:rPr lang="hr-HR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bez pridavanja značenja, naše akcije bi bile slučajne, neorganizirane i bez smisla</a:t>
            </a:r>
          </a:p>
          <a:p>
            <a:pPr indent="-324000">
              <a:spcBef>
                <a:spcPts val="1800"/>
              </a:spcBef>
              <a:buClrTx/>
              <a:buFont typeface="Calibri" panose="020F0502020204030204" pitchFamily="34" charset="0"/>
              <a:buChar char="—"/>
            </a:pPr>
            <a:r>
              <a:rPr lang="hr-HR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interakcija se zasniva na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simbolima</a:t>
            </a:r>
            <a:r>
              <a:rPr lang="hr-HR" sz="26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koji prenose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informacije</a:t>
            </a:r>
            <a:r>
              <a:rPr lang="hr-HR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 koje ljudi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interpretiraju</a:t>
            </a:r>
            <a:r>
              <a:rPr lang="hr-HR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 ovisno o situaciji –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SIMBOLIČKI INTERAKCIONIZAM</a:t>
            </a:r>
          </a:p>
        </p:txBody>
      </p:sp>
      <p:pic>
        <p:nvPicPr>
          <p:cNvPr id="5" name="Picture 4" descr="zastava_rh.jp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214282" y="1071546"/>
            <a:ext cx="5017122" cy="2667437"/>
          </a:xfrm>
          <a:prstGeom prst="rect">
            <a:avLst/>
          </a:prstGeom>
        </p:spPr>
      </p:pic>
      <p:pic>
        <p:nvPicPr>
          <p:cNvPr id="7" name="Picture 6" descr="krpa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5000628" y="1071546"/>
            <a:ext cx="3975960" cy="2650640"/>
          </a:xfrm>
          <a:prstGeom prst="rect">
            <a:avLst/>
          </a:prstGeom>
        </p:spPr>
      </p:pic>
      <p:pic>
        <p:nvPicPr>
          <p:cNvPr id="11" name="Picture 10" descr="sfrj-zastava.gif"/>
          <p:cNvPicPr>
            <a:picLocks noChangeAspect="1"/>
          </p:cNvPicPr>
          <p:nvPr/>
        </p:nvPicPr>
        <p:blipFill>
          <a:blip r:embed="rId4"/>
          <a:srcRect l="13235" r="11765"/>
          <a:stretch>
            <a:fillRect/>
          </a:stretch>
        </p:blipFill>
        <p:spPr>
          <a:xfrm>
            <a:off x="1725172" y="1859922"/>
            <a:ext cx="5462451" cy="36416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 descr="Zastava_EU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5172" y="1857364"/>
            <a:ext cx="5462451" cy="36461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 descr="zastava_kine.jp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1714480" y="1857364"/>
            <a:ext cx="5483835" cy="3646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Slika 13" descr="zastav.gif"/>
          <p:cNvPicPr>
            <a:picLocks noChangeAspect="1"/>
          </p:cNvPicPr>
          <p:nvPr/>
        </p:nvPicPr>
        <p:blipFill>
          <a:blip r:embed="rId7"/>
          <a:srcRect r="7315"/>
          <a:stretch>
            <a:fillRect/>
          </a:stretch>
        </p:blipFill>
        <p:spPr>
          <a:xfrm>
            <a:off x="1714479" y="1857364"/>
            <a:ext cx="5500727" cy="36433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latin typeface="Calibri" panose="020F0502020204030204" pitchFamily="34" charset="0"/>
                <a:cs typeface="Calibri" panose="020F0502020204030204" pitchFamily="34" charset="0"/>
              </a:rPr>
              <a:t>DRAMATURŠKI PRISTUP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980728"/>
            <a:ext cx="9144032" cy="5734420"/>
          </a:xfrm>
        </p:spPr>
        <p:txBody>
          <a:bodyPr>
            <a:normAutofit/>
          </a:bodyPr>
          <a:lstStyle/>
          <a:p>
            <a:pPr indent="-324000">
              <a:buSzPct val="100000"/>
              <a:buFont typeface="Arial" pitchFamily="34" charset="0"/>
              <a:buChar char="−"/>
            </a:pPr>
            <a:r>
              <a:rPr lang="hr-HR" sz="24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Erving </a:t>
            </a:r>
            <a:r>
              <a:rPr lang="hr-HR" sz="2400" b="1" i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Goffman</a:t>
            </a:r>
          </a:p>
          <a:p>
            <a:pPr indent="-324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društveni život je  kao kazalište –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prednji</a:t>
            </a: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 i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stražnji</a:t>
            </a:r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plan</a:t>
            </a: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hr-HR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svi su istovremeno i glumci i publika (predstavljanje sebe)</a:t>
            </a:r>
          </a:p>
          <a:p>
            <a:pPr indent="-324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stvaramo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definiciju sebe 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upravljanje dojmom o sebi</a:t>
            </a:r>
            <a:endParaRPr lang="hr-HR" sz="26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28728" y="3429000"/>
            <a:ext cx="2928958" cy="571504"/>
          </a:xfrm>
          <a:prstGeom prst="rect">
            <a:avLst/>
          </a:prstGeom>
          <a:solidFill>
            <a:srgbClr val="CC00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PREDNJI PLAN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902400" y="3429000"/>
            <a:ext cx="2857520" cy="571107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STRAŽNJI PLAN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2429257" y="4642255"/>
            <a:ext cx="927900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928794" y="5250669"/>
            <a:ext cx="1928826" cy="571504"/>
          </a:xfrm>
          <a:prstGeom prst="rect">
            <a:avLst/>
          </a:prstGeom>
          <a:noFill/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na pozornici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179222" y="5250669"/>
            <a:ext cx="2303876" cy="571504"/>
          </a:xfrm>
          <a:prstGeom prst="rect">
            <a:avLst/>
          </a:prstGeom>
          <a:noFill/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iza pozornice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rot="5400000">
            <a:off x="5867210" y="4642255"/>
            <a:ext cx="927900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25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uiExpand="1" build="allAtOnce" animBg="1"/>
      <p:bldP spid="12" grpId="0" uiExpand="1" build="allAtOnce" animBg="1"/>
      <p:bldP spid="14" grpId="0" build="allAtOnce" animBg="1"/>
      <p:bldP spid="15" grpId="0" build="allAtOnce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rketing_tema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>
    <a:lnDef>
      <a:spPr>
        <a:ln w="381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marketing_tema</Template>
  <TotalTime>10691</TotalTime>
  <Words>2855</Words>
  <Application>Microsoft Office PowerPoint</Application>
  <PresentationFormat>On-screen Show (4:3)</PresentationFormat>
  <Paragraphs>558</Paragraphs>
  <Slides>60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marketing_tema</vt:lpstr>
      <vt:lpstr>PowerPoint Presentation</vt:lpstr>
      <vt:lpstr>SOCIJALNA INTERAKCIJA</vt:lpstr>
      <vt:lpstr>KOMUNIKACIJA</vt:lpstr>
      <vt:lpstr>PowerPoint Presentation</vt:lpstr>
      <vt:lpstr>PowerPoint Presentation</vt:lpstr>
      <vt:lpstr>PowerPoint Presentation</vt:lpstr>
      <vt:lpstr>TEORIJE SOCIJALNE INTERAKCIJE</vt:lpstr>
      <vt:lpstr>SIMBOLIČKI INTERAKCIONIZAM</vt:lpstr>
      <vt:lpstr>DRAMATURŠKI PRISTUP</vt:lpstr>
      <vt:lpstr>ETNOMETODOLOGIJA</vt:lpstr>
      <vt:lpstr>PowerPoint Presentation</vt:lpstr>
      <vt:lpstr>TEORIJA SOCIJALNE RAZMJENE</vt:lpstr>
      <vt:lpstr>TEORIJA SOCIJALNE RAZMJENE</vt:lpstr>
      <vt:lpstr>DRUŠTVENE GRUPE</vt:lpstr>
      <vt:lpstr>PRIMARNE I SEKUNDARNE GRUPE</vt:lpstr>
      <vt:lpstr>PRIMARNE I SEKUNDARNE GRUPE</vt:lpstr>
      <vt:lpstr>PONAVLJANJE</vt:lpstr>
      <vt:lpstr>REFERENTNE GRUPE</vt:lpstr>
      <vt:lpstr>REFERENTNE GRUPE       udžbenik 113. str</vt:lpstr>
      <vt:lpstr>GRUPNA DINAMIKA</vt:lpstr>
      <vt:lpstr>PowerPoint Presentation</vt:lpstr>
      <vt:lpstr>PowerPoint Presentation</vt:lpstr>
      <vt:lpstr>VODSTVO GRUPE</vt:lpstr>
      <vt:lpstr>VODSTVO GRUPE</vt:lpstr>
      <vt:lpstr>PowerPoint Presentation</vt:lpstr>
      <vt:lpstr>PowerPoint Presentation</vt:lpstr>
      <vt:lpstr>TIPOVI VOĐENJA GRUPE</vt:lpstr>
      <vt:lpstr>GRUPE ključni pojmovi</vt:lpstr>
      <vt:lpstr>ORGANIZACIJE</vt:lpstr>
      <vt:lpstr>TIPOVI ORGANIZACIJA</vt:lpstr>
      <vt:lpstr>PowerPoint Presentation</vt:lpstr>
      <vt:lpstr>TIPOVI ORGANIZACIJA</vt:lpstr>
      <vt:lpstr>TIPOVI ORGANIZACIJA</vt:lpstr>
      <vt:lpstr>TIPOVI ORGANIZACIJA</vt:lpstr>
      <vt:lpstr>TOTALNE INSTITUCIJE I KARCERALNO DRUŠTVO</vt:lpstr>
      <vt:lpstr>ORGANIZACIJE ključni pojmovi</vt:lpstr>
      <vt:lpstr>PowerPoint Presentation</vt:lpstr>
      <vt:lpstr>BIROKRACIJA</vt:lpstr>
      <vt:lpstr>BIROKRACIJA</vt:lpstr>
      <vt:lpstr>PowerPoint Presentation</vt:lpstr>
      <vt:lpstr>BIROKRACIJA</vt:lpstr>
      <vt:lpstr>DISFUNKCIJE BIROKRACIJE  (R. Michels)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BIROKRACIJA NA DJELU</vt:lpstr>
      <vt:lpstr>PowerPoint Presentation</vt:lpstr>
      <vt:lpstr>KOLEKTIVNO PONAŠANJE</vt:lpstr>
      <vt:lpstr>RASPRŠENO KOLEKTIVNO PONAŠANJE</vt:lpstr>
      <vt:lpstr>PowerPoint Presentation</vt:lpstr>
      <vt:lpstr>RASPRŠENO KOLEKTIVNO PONAŠANJE</vt:lpstr>
      <vt:lpstr>KONVERGIRAJUĆE KOLEKTIVNO PONAŠANJE</vt:lpstr>
      <vt:lpstr>PowerPoint Presentation</vt:lpstr>
      <vt:lpstr>PowerPoint Presentation</vt:lpstr>
      <vt:lpstr>TEORIJE O KOLEKTIVNOM PONAŠANJU</vt:lpstr>
      <vt:lpstr>PowerPoint Presentation</vt:lpstr>
      <vt:lpstr>KORISNI LINKOVI        (za lakše učenje)</vt:lpstr>
    </vt:vector>
  </TitlesOfParts>
  <Company>Grizli777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cornx</dc:creator>
  <cp:lastModifiedBy>cornx</cp:lastModifiedBy>
  <cp:revision>1287</cp:revision>
  <dcterms:created xsi:type="dcterms:W3CDTF">2012-10-26T08:37:40Z</dcterms:created>
  <dcterms:modified xsi:type="dcterms:W3CDTF">2018-02-23T08:50:41Z</dcterms:modified>
</cp:coreProperties>
</file>